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7"/>
  </p:notesMasterIdLst>
  <p:sldIdLst>
    <p:sldId id="1497" r:id="rId2"/>
    <p:sldId id="1499" r:id="rId3"/>
    <p:sldId id="1500" r:id="rId4"/>
    <p:sldId id="1501" r:id="rId5"/>
    <p:sldId id="1502" r:id="rId6"/>
    <p:sldId id="1669" r:id="rId7"/>
    <p:sldId id="1670" r:id="rId8"/>
    <p:sldId id="1505" r:id="rId9"/>
    <p:sldId id="1672" r:id="rId10"/>
    <p:sldId id="1536" r:id="rId11"/>
    <p:sldId id="1528" r:id="rId12"/>
    <p:sldId id="1739" r:id="rId13"/>
    <p:sldId id="1671" r:id="rId14"/>
    <p:sldId id="1673" r:id="rId15"/>
    <p:sldId id="1676" r:id="rId16"/>
    <p:sldId id="1740" r:id="rId17"/>
    <p:sldId id="1730" r:id="rId18"/>
    <p:sldId id="1736" r:id="rId19"/>
    <p:sldId id="1737" r:id="rId20"/>
    <p:sldId id="1738" r:id="rId21"/>
    <p:sldId id="1726" r:id="rId22"/>
    <p:sldId id="1727" r:id="rId23"/>
    <p:sldId id="1724" r:id="rId24"/>
    <p:sldId id="1725" r:id="rId25"/>
    <p:sldId id="1728" r:id="rId26"/>
    <p:sldId id="1686" r:id="rId27"/>
    <p:sldId id="1687" r:id="rId28"/>
    <p:sldId id="1688" r:id="rId29"/>
    <p:sldId id="1689" r:id="rId30"/>
    <p:sldId id="1690" r:id="rId31"/>
    <p:sldId id="1691" r:id="rId32"/>
    <p:sldId id="1692" r:id="rId33"/>
    <p:sldId id="1693" r:id="rId34"/>
    <p:sldId id="1694" r:id="rId35"/>
    <p:sldId id="1695" r:id="rId36"/>
    <p:sldId id="1696" r:id="rId37"/>
    <p:sldId id="1697" r:id="rId38"/>
    <p:sldId id="1698" r:id="rId39"/>
    <p:sldId id="1699" r:id="rId40"/>
    <p:sldId id="1700" r:id="rId41"/>
    <p:sldId id="1701" r:id="rId42"/>
    <p:sldId id="1704" r:id="rId43"/>
    <p:sldId id="1705" r:id="rId44"/>
    <p:sldId id="1706" r:id="rId45"/>
    <p:sldId id="1707" r:id="rId46"/>
    <p:sldId id="1729" r:id="rId47"/>
    <p:sldId id="1677" r:id="rId48"/>
    <p:sldId id="1678" r:id="rId49"/>
    <p:sldId id="1679" r:id="rId50"/>
    <p:sldId id="1680" r:id="rId51"/>
    <p:sldId id="1681" r:id="rId52"/>
    <p:sldId id="1682" r:id="rId53"/>
    <p:sldId id="1683" r:id="rId54"/>
    <p:sldId id="1685" r:id="rId55"/>
    <p:sldId id="1684" r:id="rId56"/>
    <p:sldId id="1742" r:id="rId57"/>
    <p:sldId id="1708" r:id="rId58"/>
    <p:sldId id="1709" r:id="rId59"/>
    <p:sldId id="1710" r:id="rId60"/>
    <p:sldId id="1702" r:id="rId61"/>
    <p:sldId id="1703" r:id="rId62"/>
    <p:sldId id="1711" r:id="rId63"/>
    <p:sldId id="1712" r:id="rId64"/>
    <p:sldId id="1713" r:id="rId65"/>
    <p:sldId id="1714" r:id="rId66"/>
    <p:sldId id="1715" r:id="rId67"/>
    <p:sldId id="1716" r:id="rId68"/>
    <p:sldId id="1717" r:id="rId69"/>
    <p:sldId id="1718" r:id="rId70"/>
    <p:sldId id="1719" r:id="rId71"/>
    <p:sldId id="1720" r:id="rId72"/>
    <p:sldId id="1721" r:id="rId73"/>
    <p:sldId id="1722" r:id="rId74"/>
    <p:sldId id="1723" r:id="rId75"/>
    <p:sldId id="301" r:id="rId7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B22F"/>
    <a:srgbClr val="AEFCFC"/>
    <a:srgbClr val="E0C1FF"/>
    <a:srgbClr val="CC99FF"/>
    <a:srgbClr val="00589A"/>
    <a:srgbClr val="DECEFE"/>
    <a:srgbClr val="D0B9F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12" autoAdjust="0"/>
    <p:restoredTop sz="95226" autoAdjust="0"/>
  </p:normalViewPr>
  <p:slideViewPr>
    <p:cSldViewPr snapToGrid="0">
      <p:cViewPr varScale="1">
        <p:scale>
          <a:sx n="75" d="100"/>
          <a:sy n="75" d="100"/>
        </p:scale>
        <p:origin x="840"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5813B3-6425-4A6D-806E-021B84DD5758}" type="datetimeFigureOut">
              <a:rPr lang="en-IN" smtClean="0"/>
              <a:t>15-09-2025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193CE8-3B10-43B2-8860-AFD8154600F8}" type="slidenum">
              <a:rPr lang="en-IN" smtClean="0"/>
              <a:t>‹#›</a:t>
            </a:fld>
            <a:endParaRPr lang="en-IN"/>
          </a:p>
        </p:txBody>
      </p:sp>
    </p:spTree>
    <p:extLst>
      <p:ext uri="{BB962C8B-B14F-4D97-AF65-F5344CB8AC3E}">
        <p14:creationId xmlns:p14="http://schemas.microsoft.com/office/powerpoint/2010/main" val="7305576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p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6" name="Google Shape;1206;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55428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caletrix Title Page">
    <p:spTree>
      <p:nvGrpSpPr>
        <p:cNvPr id="1" name=""/>
        <p:cNvGrpSpPr/>
        <p:nvPr/>
      </p:nvGrpSpPr>
      <p:grpSpPr>
        <a:xfrm>
          <a:off x="0" y="0"/>
          <a:ext cx="0" cy="0"/>
          <a:chOff x="0" y="0"/>
          <a:chExt cx="0" cy="0"/>
        </a:xfrm>
      </p:grpSpPr>
      <p:sp>
        <p:nvSpPr>
          <p:cNvPr id="2" name="Google Shape;22;p3">
            <a:extLst>
              <a:ext uri="{FF2B5EF4-FFF2-40B4-BE49-F238E27FC236}">
                <a16:creationId xmlns:a16="http://schemas.microsoft.com/office/drawing/2014/main" id="{2F306997-3B2B-2B65-053F-A3D89D2F2DA0}"/>
              </a:ext>
            </a:extLst>
          </p:cNvPr>
          <p:cNvSpPr/>
          <p:nvPr userDrawn="1"/>
        </p:nvSpPr>
        <p:spPr>
          <a:xfrm>
            <a:off x="-67" y="0"/>
            <a:ext cx="12192000" cy="6327976"/>
          </a:xfrm>
          <a:prstGeom prst="rect">
            <a:avLst/>
          </a:prstGeom>
          <a:solidFill>
            <a:schemeClr val="tx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pic>
        <p:nvPicPr>
          <p:cNvPr id="3" name="Picture 2">
            <a:extLst>
              <a:ext uri="{FF2B5EF4-FFF2-40B4-BE49-F238E27FC236}">
                <a16:creationId xmlns:a16="http://schemas.microsoft.com/office/drawing/2014/main" id="{03AD558F-750C-7F7A-EF36-7477B28E6647}"/>
              </a:ext>
            </a:extLst>
          </p:cNvPr>
          <p:cNvPicPr>
            <a:picLocks noChangeAspect="1"/>
          </p:cNvPicPr>
          <p:nvPr userDrawn="1"/>
        </p:nvPicPr>
        <p:blipFill rotWithShape="1">
          <a:blip r:embed="rId2"/>
          <a:srcRect r="5636" b="4250"/>
          <a:stretch/>
        </p:blipFill>
        <p:spPr>
          <a:xfrm flipH="1">
            <a:off x="937527" y="1260005"/>
            <a:ext cx="5091797" cy="4486363"/>
          </a:xfrm>
          <a:prstGeom prst="rect">
            <a:avLst/>
          </a:prstGeom>
        </p:spPr>
      </p:pic>
      <p:sp>
        <p:nvSpPr>
          <p:cNvPr id="10" name="Rectangle 9">
            <a:extLst>
              <a:ext uri="{FF2B5EF4-FFF2-40B4-BE49-F238E27FC236}">
                <a16:creationId xmlns:a16="http://schemas.microsoft.com/office/drawing/2014/main" id="{41D13BBF-8BF9-58E8-2D48-8C25E8436E1D}"/>
              </a:ext>
            </a:extLst>
          </p:cNvPr>
          <p:cNvSpPr/>
          <p:nvPr userDrawn="1"/>
        </p:nvSpPr>
        <p:spPr>
          <a:xfrm>
            <a:off x="0" y="0"/>
            <a:ext cx="12195029" cy="524801"/>
          </a:xfrm>
          <a:prstGeom prst="rect">
            <a:avLst/>
          </a:prstGeom>
          <a:solidFill>
            <a:srgbClr val="348E90"/>
          </a:solidFill>
          <a:ln>
            <a:noFill/>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400" dirty="0"/>
          </a:p>
        </p:txBody>
      </p:sp>
      <p:sp>
        <p:nvSpPr>
          <p:cNvPr id="12" name="Google Shape;37;p60">
            <a:extLst>
              <a:ext uri="{FF2B5EF4-FFF2-40B4-BE49-F238E27FC236}">
                <a16:creationId xmlns:a16="http://schemas.microsoft.com/office/drawing/2014/main" id="{E6481E89-02DE-7518-CF7A-DC982067B7A2}"/>
              </a:ext>
            </a:extLst>
          </p:cNvPr>
          <p:cNvSpPr txBox="1">
            <a:spLocks noGrp="1"/>
          </p:cNvSpPr>
          <p:nvPr>
            <p:ph type="subTitle" idx="1"/>
          </p:nvPr>
        </p:nvSpPr>
        <p:spPr>
          <a:xfrm>
            <a:off x="6279060" y="2107188"/>
            <a:ext cx="5455740" cy="1056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2400"/>
              <a:buNone/>
              <a:defRPr sz="3200">
                <a:latin typeface="Raleway"/>
                <a:ea typeface="Raleway"/>
                <a:cs typeface="Raleway"/>
                <a:sym typeface="Raleway"/>
              </a:defRPr>
            </a:lvl1pPr>
            <a:lvl2pPr lvl="1" algn="ctr">
              <a:lnSpc>
                <a:spcPct val="100000"/>
              </a:lnSpc>
              <a:spcBef>
                <a:spcPts val="0"/>
              </a:spcBef>
              <a:spcAft>
                <a:spcPts val="0"/>
              </a:spcAft>
              <a:buSzPts val="2400"/>
              <a:buNone/>
              <a:defRPr sz="3200"/>
            </a:lvl2pPr>
            <a:lvl3pPr lvl="2" algn="ctr">
              <a:lnSpc>
                <a:spcPct val="100000"/>
              </a:lnSpc>
              <a:spcBef>
                <a:spcPts val="0"/>
              </a:spcBef>
              <a:spcAft>
                <a:spcPts val="0"/>
              </a:spcAft>
              <a:buSzPts val="2400"/>
              <a:buNone/>
              <a:defRPr sz="3200"/>
            </a:lvl3pPr>
            <a:lvl4pPr lvl="3" algn="ctr">
              <a:lnSpc>
                <a:spcPct val="100000"/>
              </a:lnSpc>
              <a:spcBef>
                <a:spcPts val="0"/>
              </a:spcBef>
              <a:spcAft>
                <a:spcPts val="0"/>
              </a:spcAft>
              <a:buSzPts val="2400"/>
              <a:buNone/>
              <a:defRPr sz="3200"/>
            </a:lvl4pPr>
            <a:lvl5pPr lvl="4" algn="ctr">
              <a:lnSpc>
                <a:spcPct val="100000"/>
              </a:lnSpc>
              <a:spcBef>
                <a:spcPts val="0"/>
              </a:spcBef>
              <a:spcAft>
                <a:spcPts val="0"/>
              </a:spcAft>
              <a:buSzPts val="2400"/>
              <a:buNone/>
              <a:defRPr sz="3200"/>
            </a:lvl5pPr>
            <a:lvl6pPr lvl="5" algn="ctr">
              <a:lnSpc>
                <a:spcPct val="100000"/>
              </a:lnSpc>
              <a:spcBef>
                <a:spcPts val="0"/>
              </a:spcBef>
              <a:spcAft>
                <a:spcPts val="0"/>
              </a:spcAft>
              <a:buSzPts val="2400"/>
              <a:buNone/>
              <a:defRPr sz="3200"/>
            </a:lvl6pPr>
            <a:lvl7pPr lvl="6" algn="ctr">
              <a:lnSpc>
                <a:spcPct val="100000"/>
              </a:lnSpc>
              <a:spcBef>
                <a:spcPts val="0"/>
              </a:spcBef>
              <a:spcAft>
                <a:spcPts val="0"/>
              </a:spcAft>
              <a:buSzPts val="2400"/>
              <a:buNone/>
              <a:defRPr sz="3200"/>
            </a:lvl7pPr>
            <a:lvl8pPr lvl="7" algn="ctr">
              <a:lnSpc>
                <a:spcPct val="100000"/>
              </a:lnSpc>
              <a:spcBef>
                <a:spcPts val="0"/>
              </a:spcBef>
              <a:spcAft>
                <a:spcPts val="0"/>
              </a:spcAft>
              <a:buSzPts val="2400"/>
              <a:buNone/>
              <a:defRPr sz="3200"/>
            </a:lvl8pPr>
            <a:lvl9pPr lvl="8" algn="ctr">
              <a:lnSpc>
                <a:spcPct val="100000"/>
              </a:lnSpc>
              <a:spcBef>
                <a:spcPts val="0"/>
              </a:spcBef>
              <a:spcAft>
                <a:spcPts val="0"/>
              </a:spcAft>
              <a:buSzPts val="2400"/>
              <a:buNone/>
              <a:defRPr sz="3200"/>
            </a:lvl9pPr>
          </a:lstStyle>
          <a:p>
            <a:endParaRPr/>
          </a:p>
        </p:txBody>
      </p:sp>
    </p:spTree>
    <p:extLst>
      <p:ext uri="{BB962C8B-B14F-4D97-AF65-F5344CB8AC3E}">
        <p14:creationId xmlns:p14="http://schemas.microsoft.com/office/powerpoint/2010/main" val="3918365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userDrawn="1">
  <p:cSld name="Title and two columns 1">
    <p:spTree>
      <p:nvGrpSpPr>
        <p:cNvPr id="1" name="Shape 76"/>
        <p:cNvGrpSpPr/>
        <p:nvPr/>
      </p:nvGrpSpPr>
      <p:grpSpPr>
        <a:xfrm>
          <a:off x="0" y="0"/>
          <a:ext cx="0" cy="0"/>
          <a:chOff x="0" y="0"/>
          <a:chExt cx="0" cy="0"/>
        </a:xfrm>
      </p:grpSpPr>
      <p:sp>
        <p:nvSpPr>
          <p:cNvPr id="77" name="Google Shape;77;p13"/>
          <p:cNvSpPr txBox="1">
            <a:spLocks noGrp="1"/>
          </p:cNvSpPr>
          <p:nvPr>
            <p:ph type="subTitle" idx="1"/>
          </p:nvPr>
        </p:nvSpPr>
        <p:spPr>
          <a:xfrm>
            <a:off x="1802727" y="3860800"/>
            <a:ext cx="3646280" cy="495200"/>
          </a:xfrm>
          <a:prstGeom prst="rect">
            <a:avLst/>
          </a:prstGeom>
        </p:spPr>
        <p:txBody>
          <a:bodyPr spcFirstLastPara="1" wrap="square" lIns="91425" tIns="91425" rIns="91425" bIns="91425" anchor="ctr" anchorCtr="0">
            <a:normAutofit/>
          </a:bodyPr>
          <a:lstStyle>
            <a:lvl1pPr lvl="0" algn="ctr" rtl="0">
              <a:lnSpc>
                <a:spcPct val="100000"/>
              </a:lnSpc>
              <a:spcBef>
                <a:spcPts val="0"/>
              </a:spcBef>
              <a:spcAft>
                <a:spcPts val="0"/>
              </a:spcAft>
              <a:buNone/>
              <a:defRPr b="1">
                <a:latin typeface="Calibri" panose="020F0502020204030204" pitchFamily="34" charset="0"/>
                <a:cs typeface="Calibri" panose="020F0502020204030204" pitchFamily="34" charset="0"/>
              </a:defRPr>
            </a:lvl1pPr>
            <a:lvl2pPr lvl="1" rtl="0">
              <a:lnSpc>
                <a:spcPct val="100000"/>
              </a:lnSpc>
              <a:spcBef>
                <a:spcPts val="1600"/>
              </a:spcBef>
              <a:spcAft>
                <a:spcPts val="0"/>
              </a:spcAft>
              <a:buNone/>
              <a:defRPr b="1"/>
            </a:lvl2pPr>
            <a:lvl3pPr lvl="2" rtl="0">
              <a:lnSpc>
                <a:spcPct val="100000"/>
              </a:lnSpc>
              <a:spcBef>
                <a:spcPts val="1600"/>
              </a:spcBef>
              <a:spcAft>
                <a:spcPts val="0"/>
              </a:spcAft>
              <a:buNone/>
              <a:defRPr b="1"/>
            </a:lvl3pPr>
            <a:lvl4pPr lvl="3" rtl="0">
              <a:lnSpc>
                <a:spcPct val="100000"/>
              </a:lnSpc>
              <a:spcBef>
                <a:spcPts val="1600"/>
              </a:spcBef>
              <a:spcAft>
                <a:spcPts val="0"/>
              </a:spcAft>
              <a:buNone/>
              <a:defRPr b="1"/>
            </a:lvl4pPr>
            <a:lvl5pPr lvl="4" rtl="0">
              <a:lnSpc>
                <a:spcPct val="100000"/>
              </a:lnSpc>
              <a:spcBef>
                <a:spcPts val="1600"/>
              </a:spcBef>
              <a:spcAft>
                <a:spcPts val="0"/>
              </a:spcAft>
              <a:buNone/>
              <a:defRPr b="1"/>
            </a:lvl5pPr>
            <a:lvl6pPr lvl="5" rtl="0">
              <a:lnSpc>
                <a:spcPct val="100000"/>
              </a:lnSpc>
              <a:spcBef>
                <a:spcPts val="1600"/>
              </a:spcBef>
              <a:spcAft>
                <a:spcPts val="0"/>
              </a:spcAft>
              <a:buNone/>
              <a:defRPr b="1"/>
            </a:lvl6pPr>
            <a:lvl7pPr lvl="6" rtl="0">
              <a:lnSpc>
                <a:spcPct val="100000"/>
              </a:lnSpc>
              <a:spcBef>
                <a:spcPts val="1600"/>
              </a:spcBef>
              <a:spcAft>
                <a:spcPts val="0"/>
              </a:spcAft>
              <a:buNone/>
              <a:defRPr b="1"/>
            </a:lvl7pPr>
            <a:lvl8pPr lvl="7" rtl="0">
              <a:lnSpc>
                <a:spcPct val="100000"/>
              </a:lnSpc>
              <a:spcBef>
                <a:spcPts val="1600"/>
              </a:spcBef>
              <a:spcAft>
                <a:spcPts val="0"/>
              </a:spcAft>
              <a:buNone/>
              <a:defRPr b="1"/>
            </a:lvl8pPr>
            <a:lvl9pPr lvl="8" rtl="0">
              <a:lnSpc>
                <a:spcPct val="100000"/>
              </a:lnSpc>
              <a:spcBef>
                <a:spcPts val="1600"/>
              </a:spcBef>
              <a:spcAft>
                <a:spcPts val="1600"/>
              </a:spcAft>
              <a:buNone/>
              <a:defRPr b="1"/>
            </a:lvl9pPr>
          </a:lstStyle>
          <a:p>
            <a:endParaRPr dirty="0"/>
          </a:p>
        </p:txBody>
      </p:sp>
      <p:sp>
        <p:nvSpPr>
          <p:cNvPr id="78" name="Google Shape;78;p13"/>
          <p:cNvSpPr txBox="1">
            <a:spLocks noGrp="1"/>
          </p:cNvSpPr>
          <p:nvPr>
            <p:ph type="subTitle" idx="2"/>
          </p:nvPr>
        </p:nvSpPr>
        <p:spPr>
          <a:xfrm>
            <a:off x="1802727" y="4362700"/>
            <a:ext cx="3646280" cy="12788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867">
                <a:latin typeface="Calibri" panose="020F0502020204030204" pitchFamily="34" charset="0"/>
                <a:cs typeface="Calibri" panose="020F0502020204030204" pitchFamily="34" charset="0"/>
              </a:defRPr>
            </a:lvl1pPr>
            <a:lvl2pPr lvl="1" rtl="0">
              <a:lnSpc>
                <a:spcPct val="100000"/>
              </a:lnSpc>
              <a:spcBef>
                <a:spcPts val="1600"/>
              </a:spcBef>
              <a:spcAft>
                <a:spcPts val="0"/>
              </a:spcAft>
              <a:buNone/>
              <a:defRPr sz="1867"/>
            </a:lvl2pPr>
            <a:lvl3pPr lvl="2" rtl="0">
              <a:lnSpc>
                <a:spcPct val="100000"/>
              </a:lnSpc>
              <a:spcBef>
                <a:spcPts val="1600"/>
              </a:spcBef>
              <a:spcAft>
                <a:spcPts val="0"/>
              </a:spcAft>
              <a:buNone/>
              <a:defRPr sz="1867"/>
            </a:lvl3pPr>
            <a:lvl4pPr lvl="3" rtl="0">
              <a:lnSpc>
                <a:spcPct val="100000"/>
              </a:lnSpc>
              <a:spcBef>
                <a:spcPts val="1600"/>
              </a:spcBef>
              <a:spcAft>
                <a:spcPts val="0"/>
              </a:spcAft>
              <a:buNone/>
              <a:defRPr sz="1867"/>
            </a:lvl4pPr>
            <a:lvl5pPr lvl="4" rtl="0">
              <a:lnSpc>
                <a:spcPct val="100000"/>
              </a:lnSpc>
              <a:spcBef>
                <a:spcPts val="1600"/>
              </a:spcBef>
              <a:spcAft>
                <a:spcPts val="0"/>
              </a:spcAft>
              <a:buNone/>
              <a:defRPr sz="1867"/>
            </a:lvl5pPr>
            <a:lvl6pPr lvl="5" rtl="0">
              <a:lnSpc>
                <a:spcPct val="100000"/>
              </a:lnSpc>
              <a:spcBef>
                <a:spcPts val="1600"/>
              </a:spcBef>
              <a:spcAft>
                <a:spcPts val="0"/>
              </a:spcAft>
              <a:buNone/>
              <a:defRPr sz="1867"/>
            </a:lvl6pPr>
            <a:lvl7pPr lvl="6" rtl="0">
              <a:lnSpc>
                <a:spcPct val="100000"/>
              </a:lnSpc>
              <a:spcBef>
                <a:spcPts val="1600"/>
              </a:spcBef>
              <a:spcAft>
                <a:spcPts val="0"/>
              </a:spcAft>
              <a:buNone/>
              <a:defRPr sz="1867"/>
            </a:lvl7pPr>
            <a:lvl8pPr lvl="7" rtl="0">
              <a:lnSpc>
                <a:spcPct val="100000"/>
              </a:lnSpc>
              <a:spcBef>
                <a:spcPts val="1600"/>
              </a:spcBef>
              <a:spcAft>
                <a:spcPts val="0"/>
              </a:spcAft>
              <a:buNone/>
              <a:defRPr sz="1867"/>
            </a:lvl8pPr>
            <a:lvl9pPr lvl="8" rtl="0">
              <a:lnSpc>
                <a:spcPct val="100000"/>
              </a:lnSpc>
              <a:spcBef>
                <a:spcPts val="1600"/>
              </a:spcBef>
              <a:spcAft>
                <a:spcPts val="1600"/>
              </a:spcAft>
              <a:buNone/>
              <a:defRPr sz="1867"/>
            </a:lvl9pPr>
          </a:lstStyle>
          <a:p>
            <a:endParaRPr dirty="0"/>
          </a:p>
        </p:txBody>
      </p:sp>
      <p:sp>
        <p:nvSpPr>
          <p:cNvPr id="79" name="Google Shape;79;p13"/>
          <p:cNvSpPr txBox="1">
            <a:spLocks noGrp="1"/>
          </p:cNvSpPr>
          <p:nvPr>
            <p:ph type="subTitle" idx="3"/>
          </p:nvPr>
        </p:nvSpPr>
        <p:spPr>
          <a:xfrm>
            <a:off x="6743027" y="3860800"/>
            <a:ext cx="3646280" cy="495200"/>
          </a:xfrm>
          <a:prstGeom prst="rect">
            <a:avLst/>
          </a:prstGeom>
        </p:spPr>
        <p:txBody>
          <a:bodyPr spcFirstLastPara="1" wrap="square" lIns="91425" tIns="91425" rIns="91425" bIns="91425" anchor="ctr" anchorCtr="0">
            <a:normAutofit/>
          </a:bodyPr>
          <a:lstStyle>
            <a:lvl1pPr lvl="0" algn="ctr" rtl="0">
              <a:lnSpc>
                <a:spcPct val="100000"/>
              </a:lnSpc>
              <a:spcBef>
                <a:spcPts val="0"/>
              </a:spcBef>
              <a:spcAft>
                <a:spcPts val="0"/>
              </a:spcAft>
              <a:buNone/>
              <a:defRPr b="1">
                <a:latin typeface="Calibri" panose="020F0502020204030204" pitchFamily="34" charset="0"/>
                <a:cs typeface="Calibri" panose="020F0502020204030204" pitchFamily="34" charset="0"/>
              </a:defRPr>
            </a:lvl1pPr>
            <a:lvl2pPr lvl="1" rtl="0">
              <a:lnSpc>
                <a:spcPct val="100000"/>
              </a:lnSpc>
              <a:spcBef>
                <a:spcPts val="1600"/>
              </a:spcBef>
              <a:spcAft>
                <a:spcPts val="0"/>
              </a:spcAft>
              <a:buNone/>
              <a:defRPr b="1"/>
            </a:lvl2pPr>
            <a:lvl3pPr lvl="2" rtl="0">
              <a:lnSpc>
                <a:spcPct val="100000"/>
              </a:lnSpc>
              <a:spcBef>
                <a:spcPts val="1600"/>
              </a:spcBef>
              <a:spcAft>
                <a:spcPts val="0"/>
              </a:spcAft>
              <a:buNone/>
              <a:defRPr b="1"/>
            </a:lvl3pPr>
            <a:lvl4pPr lvl="3" rtl="0">
              <a:lnSpc>
                <a:spcPct val="100000"/>
              </a:lnSpc>
              <a:spcBef>
                <a:spcPts val="1600"/>
              </a:spcBef>
              <a:spcAft>
                <a:spcPts val="0"/>
              </a:spcAft>
              <a:buNone/>
              <a:defRPr b="1"/>
            </a:lvl4pPr>
            <a:lvl5pPr lvl="4" rtl="0">
              <a:lnSpc>
                <a:spcPct val="100000"/>
              </a:lnSpc>
              <a:spcBef>
                <a:spcPts val="1600"/>
              </a:spcBef>
              <a:spcAft>
                <a:spcPts val="0"/>
              </a:spcAft>
              <a:buNone/>
              <a:defRPr b="1"/>
            </a:lvl5pPr>
            <a:lvl6pPr lvl="5" rtl="0">
              <a:lnSpc>
                <a:spcPct val="100000"/>
              </a:lnSpc>
              <a:spcBef>
                <a:spcPts val="1600"/>
              </a:spcBef>
              <a:spcAft>
                <a:spcPts val="0"/>
              </a:spcAft>
              <a:buNone/>
              <a:defRPr b="1"/>
            </a:lvl6pPr>
            <a:lvl7pPr lvl="6" rtl="0">
              <a:lnSpc>
                <a:spcPct val="100000"/>
              </a:lnSpc>
              <a:spcBef>
                <a:spcPts val="1600"/>
              </a:spcBef>
              <a:spcAft>
                <a:spcPts val="0"/>
              </a:spcAft>
              <a:buNone/>
              <a:defRPr b="1"/>
            </a:lvl7pPr>
            <a:lvl8pPr lvl="7" rtl="0">
              <a:lnSpc>
                <a:spcPct val="100000"/>
              </a:lnSpc>
              <a:spcBef>
                <a:spcPts val="1600"/>
              </a:spcBef>
              <a:spcAft>
                <a:spcPts val="0"/>
              </a:spcAft>
              <a:buNone/>
              <a:defRPr b="1"/>
            </a:lvl8pPr>
            <a:lvl9pPr lvl="8" rtl="0">
              <a:lnSpc>
                <a:spcPct val="100000"/>
              </a:lnSpc>
              <a:spcBef>
                <a:spcPts val="1600"/>
              </a:spcBef>
              <a:spcAft>
                <a:spcPts val="1600"/>
              </a:spcAft>
              <a:buNone/>
              <a:defRPr b="1"/>
            </a:lvl9pPr>
          </a:lstStyle>
          <a:p>
            <a:endParaRPr dirty="0"/>
          </a:p>
        </p:txBody>
      </p:sp>
      <p:sp>
        <p:nvSpPr>
          <p:cNvPr id="80" name="Google Shape;80;p13"/>
          <p:cNvSpPr txBox="1">
            <a:spLocks noGrp="1"/>
          </p:cNvSpPr>
          <p:nvPr>
            <p:ph type="subTitle" idx="4"/>
          </p:nvPr>
        </p:nvSpPr>
        <p:spPr>
          <a:xfrm>
            <a:off x="6743027" y="4362700"/>
            <a:ext cx="3646280" cy="12788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867">
                <a:latin typeface="Calibri" panose="020F0502020204030204" pitchFamily="34" charset="0"/>
                <a:cs typeface="Calibri" panose="020F0502020204030204" pitchFamily="34" charset="0"/>
              </a:defRPr>
            </a:lvl1pPr>
            <a:lvl2pPr lvl="1" rtl="0">
              <a:lnSpc>
                <a:spcPct val="100000"/>
              </a:lnSpc>
              <a:spcBef>
                <a:spcPts val="1600"/>
              </a:spcBef>
              <a:spcAft>
                <a:spcPts val="0"/>
              </a:spcAft>
              <a:buNone/>
              <a:defRPr sz="1867"/>
            </a:lvl2pPr>
            <a:lvl3pPr lvl="2" rtl="0">
              <a:lnSpc>
                <a:spcPct val="100000"/>
              </a:lnSpc>
              <a:spcBef>
                <a:spcPts val="1600"/>
              </a:spcBef>
              <a:spcAft>
                <a:spcPts val="0"/>
              </a:spcAft>
              <a:buNone/>
              <a:defRPr sz="1867"/>
            </a:lvl3pPr>
            <a:lvl4pPr lvl="3" rtl="0">
              <a:lnSpc>
                <a:spcPct val="100000"/>
              </a:lnSpc>
              <a:spcBef>
                <a:spcPts val="1600"/>
              </a:spcBef>
              <a:spcAft>
                <a:spcPts val="0"/>
              </a:spcAft>
              <a:buNone/>
              <a:defRPr sz="1867"/>
            </a:lvl4pPr>
            <a:lvl5pPr lvl="4" rtl="0">
              <a:lnSpc>
                <a:spcPct val="100000"/>
              </a:lnSpc>
              <a:spcBef>
                <a:spcPts val="1600"/>
              </a:spcBef>
              <a:spcAft>
                <a:spcPts val="0"/>
              </a:spcAft>
              <a:buNone/>
              <a:defRPr sz="1867"/>
            </a:lvl5pPr>
            <a:lvl6pPr lvl="5" rtl="0">
              <a:lnSpc>
                <a:spcPct val="100000"/>
              </a:lnSpc>
              <a:spcBef>
                <a:spcPts val="1600"/>
              </a:spcBef>
              <a:spcAft>
                <a:spcPts val="0"/>
              </a:spcAft>
              <a:buNone/>
              <a:defRPr sz="1867"/>
            </a:lvl6pPr>
            <a:lvl7pPr lvl="6" rtl="0">
              <a:lnSpc>
                <a:spcPct val="100000"/>
              </a:lnSpc>
              <a:spcBef>
                <a:spcPts val="1600"/>
              </a:spcBef>
              <a:spcAft>
                <a:spcPts val="0"/>
              </a:spcAft>
              <a:buNone/>
              <a:defRPr sz="1867"/>
            </a:lvl7pPr>
            <a:lvl8pPr lvl="7" rtl="0">
              <a:lnSpc>
                <a:spcPct val="100000"/>
              </a:lnSpc>
              <a:spcBef>
                <a:spcPts val="1600"/>
              </a:spcBef>
              <a:spcAft>
                <a:spcPts val="0"/>
              </a:spcAft>
              <a:buNone/>
              <a:defRPr sz="1867"/>
            </a:lvl8pPr>
            <a:lvl9pPr lvl="8" rtl="0">
              <a:lnSpc>
                <a:spcPct val="100000"/>
              </a:lnSpc>
              <a:spcBef>
                <a:spcPts val="1600"/>
              </a:spcBef>
              <a:spcAft>
                <a:spcPts val="1600"/>
              </a:spcAft>
              <a:buNone/>
              <a:defRPr sz="1867"/>
            </a:lvl9pPr>
          </a:lstStyle>
          <a:p>
            <a:endParaRPr/>
          </a:p>
        </p:txBody>
      </p:sp>
      <p:sp>
        <p:nvSpPr>
          <p:cNvPr id="3" name="Google Shape;45;p7">
            <a:extLst>
              <a:ext uri="{FF2B5EF4-FFF2-40B4-BE49-F238E27FC236}">
                <a16:creationId xmlns:a16="http://schemas.microsoft.com/office/drawing/2014/main" id="{D0B48D13-027A-4AFE-4CD9-AAE135E2BABD}"/>
              </a:ext>
            </a:extLst>
          </p:cNvPr>
          <p:cNvSpPr txBox="1">
            <a:spLocks noGrp="1"/>
          </p:cNvSpPr>
          <p:nvPr>
            <p:ph type="title"/>
          </p:nvPr>
        </p:nvSpPr>
        <p:spPr>
          <a:xfrm>
            <a:off x="403199" y="115200"/>
            <a:ext cx="10550999" cy="10076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3200">
                <a:solidFill>
                  <a:schemeClr val="tx1"/>
                </a:solidFill>
                <a:latin typeface="Raleway" pitchFamily="2" charset="0"/>
              </a:defRPr>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dirty="0"/>
          </a:p>
        </p:txBody>
      </p:sp>
      <p:sp>
        <p:nvSpPr>
          <p:cNvPr id="9" name="Slide Number Placeholder 5">
            <a:extLst>
              <a:ext uri="{FF2B5EF4-FFF2-40B4-BE49-F238E27FC236}">
                <a16:creationId xmlns:a16="http://schemas.microsoft.com/office/drawing/2014/main" id="{9432BB4C-0FFD-F107-637F-62075DD566B0}"/>
              </a:ext>
            </a:extLst>
          </p:cNvPr>
          <p:cNvSpPr>
            <a:spLocks noGrp="1"/>
          </p:cNvSpPr>
          <p:nvPr>
            <p:ph type="sldNum" sz="quarter" idx="12"/>
          </p:nvPr>
        </p:nvSpPr>
        <p:spPr>
          <a:xfrm>
            <a:off x="11323907" y="6414447"/>
            <a:ext cx="731600" cy="355272"/>
          </a:xfrm>
          <a:prstGeom prst="rect">
            <a:avLst/>
          </a:prstGeom>
        </p:spPr>
        <p:txBody>
          <a:bodyPr/>
          <a:lstStyle>
            <a:lvl1pPr>
              <a:defRPr>
                <a:latin typeface="Raleway" pitchFamily="2" charset="0"/>
                <a:cs typeface="Calibri" panose="020F0502020204030204" pitchFamily="34" charset="0"/>
              </a:defRPr>
            </a:lvl1pPr>
          </a:lstStyle>
          <a:p>
            <a:fld id="{66B530E6-33B2-49CF-A736-7C25316E718C}" type="slidenum">
              <a:rPr lang="en-US" smtClean="0"/>
              <a:pPr/>
              <a:t>‹#›</a:t>
            </a:fld>
            <a:endParaRPr lang="en-US" dirty="0"/>
          </a:p>
        </p:txBody>
      </p:sp>
    </p:spTree>
    <p:extLst>
      <p:ext uri="{BB962C8B-B14F-4D97-AF65-F5344CB8AC3E}">
        <p14:creationId xmlns:p14="http://schemas.microsoft.com/office/powerpoint/2010/main" val="1265085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6"/>
        <p:cNvGrpSpPr/>
        <p:nvPr/>
      </p:nvGrpSpPr>
      <p:grpSpPr>
        <a:xfrm>
          <a:off x="0" y="0"/>
          <a:ext cx="0" cy="0"/>
          <a:chOff x="0" y="0"/>
          <a:chExt cx="0" cy="0"/>
        </a:xfrm>
      </p:grpSpPr>
      <p:sp>
        <p:nvSpPr>
          <p:cNvPr id="67" name="Google Shape;67;p11"/>
          <p:cNvSpPr txBox="1">
            <a:spLocks noGrp="1"/>
          </p:cNvSpPr>
          <p:nvPr>
            <p:ph type="title" hasCustomPrompt="1"/>
          </p:nvPr>
        </p:nvSpPr>
        <p:spPr>
          <a:xfrm>
            <a:off x="415600" y="2236481"/>
            <a:ext cx="11360800" cy="20512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3"/>
              </a:buClr>
              <a:buSzPts val="13000"/>
              <a:buNone/>
              <a:defRPr sz="17333">
                <a:solidFill>
                  <a:schemeClr val="accent3"/>
                </a:solidFill>
                <a:latin typeface="Calibri" panose="020F0502020204030204" pitchFamily="34" charset="0"/>
                <a:cs typeface="Calibri" panose="020F0502020204030204" pitchFamily="34" charset="0"/>
              </a:defRPr>
            </a:lvl1pPr>
            <a:lvl2pPr lvl="1" algn="ctr">
              <a:spcBef>
                <a:spcPts val="0"/>
              </a:spcBef>
              <a:spcAft>
                <a:spcPts val="0"/>
              </a:spcAft>
              <a:buClr>
                <a:schemeClr val="accent3"/>
              </a:buClr>
              <a:buSzPts val="13000"/>
              <a:buNone/>
              <a:defRPr sz="17333">
                <a:solidFill>
                  <a:schemeClr val="accent3"/>
                </a:solidFill>
              </a:defRPr>
            </a:lvl2pPr>
            <a:lvl3pPr lvl="2" algn="ctr">
              <a:spcBef>
                <a:spcPts val="0"/>
              </a:spcBef>
              <a:spcAft>
                <a:spcPts val="0"/>
              </a:spcAft>
              <a:buClr>
                <a:schemeClr val="accent3"/>
              </a:buClr>
              <a:buSzPts val="13000"/>
              <a:buNone/>
              <a:defRPr sz="17333">
                <a:solidFill>
                  <a:schemeClr val="accent3"/>
                </a:solidFill>
              </a:defRPr>
            </a:lvl3pPr>
            <a:lvl4pPr lvl="3" algn="ctr">
              <a:spcBef>
                <a:spcPts val="0"/>
              </a:spcBef>
              <a:spcAft>
                <a:spcPts val="0"/>
              </a:spcAft>
              <a:buClr>
                <a:schemeClr val="accent3"/>
              </a:buClr>
              <a:buSzPts val="13000"/>
              <a:buNone/>
              <a:defRPr sz="17333">
                <a:solidFill>
                  <a:schemeClr val="accent3"/>
                </a:solidFill>
              </a:defRPr>
            </a:lvl4pPr>
            <a:lvl5pPr lvl="4" algn="ctr">
              <a:spcBef>
                <a:spcPts val="0"/>
              </a:spcBef>
              <a:spcAft>
                <a:spcPts val="0"/>
              </a:spcAft>
              <a:buClr>
                <a:schemeClr val="accent3"/>
              </a:buClr>
              <a:buSzPts val="13000"/>
              <a:buNone/>
              <a:defRPr sz="17333">
                <a:solidFill>
                  <a:schemeClr val="accent3"/>
                </a:solidFill>
              </a:defRPr>
            </a:lvl5pPr>
            <a:lvl6pPr lvl="5" algn="ctr">
              <a:spcBef>
                <a:spcPts val="0"/>
              </a:spcBef>
              <a:spcAft>
                <a:spcPts val="0"/>
              </a:spcAft>
              <a:buClr>
                <a:schemeClr val="accent3"/>
              </a:buClr>
              <a:buSzPts val="13000"/>
              <a:buNone/>
              <a:defRPr sz="17333">
                <a:solidFill>
                  <a:schemeClr val="accent3"/>
                </a:solidFill>
              </a:defRPr>
            </a:lvl6pPr>
            <a:lvl7pPr lvl="6" algn="ctr">
              <a:spcBef>
                <a:spcPts val="0"/>
              </a:spcBef>
              <a:spcAft>
                <a:spcPts val="0"/>
              </a:spcAft>
              <a:buClr>
                <a:schemeClr val="accent3"/>
              </a:buClr>
              <a:buSzPts val="13000"/>
              <a:buNone/>
              <a:defRPr sz="17333">
                <a:solidFill>
                  <a:schemeClr val="accent3"/>
                </a:solidFill>
              </a:defRPr>
            </a:lvl7pPr>
            <a:lvl8pPr lvl="7" algn="ctr">
              <a:spcBef>
                <a:spcPts val="0"/>
              </a:spcBef>
              <a:spcAft>
                <a:spcPts val="0"/>
              </a:spcAft>
              <a:buClr>
                <a:schemeClr val="accent3"/>
              </a:buClr>
              <a:buSzPts val="13000"/>
              <a:buNone/>
              <a:defRPr sz="17333">
                <a:solidFill>
                  <a:schemeClr val="accent3"/>
                </a:solidFill>
              </a:defRPr>
            </a:lvl8pPr>
            <a:lvl9pPr lvl="8" algn="ctr">
              <a:spcBef>
                <a:spcPts val="0"/>
              </a:spcBef>
              <a:spcAft>
                <a:spcPts val="0"/>
              </a:spcAft>
              <a:buClr>
                <a:schemeClr val="accent3"/>
              </a:buClr>
              <a:buSzPts val="13000"/>
              <a:buNone/>
              <a:defRPr sz="17333">
                <a:solidFill>
                  <a:schemeClr val="accent3"/>
                </a:solidFill>
              </a:defRPr>
            </a:lvl9pPr>
          </a:lstStyle>
          <a:p>
            <a:r>
              <a:rPr dirty="0"/>
              <a:t>xx%</a:t>
            </a:r>
          </a:p>
        </p:txBody>
      </p:sp>
      <p:sp>
        <p:nvSpPr>
          <p:cNvPr id="68" name="Google Shape;68;p11"/>
          <p:cNvSpPr txBox="1">
            <a:spLocks noGrp="1"/>
          </p:cNvSpPr>
          <p:nvPr>
            <p:ph type="body" idx="1"/>
          </p:nvPr>
        </p:nvSpPr>
        <p:spPr>
          <a:xfrm>
            <a:off x="415600" y="4490881"/>
            <a:ext cx="11360800" cy="1428800"/>
          </a:xfrm>
          <a:prstGeom prst="rect">
            <a:avLst/>
          </a:prstGeom>
        </p:spPr>
        <p:txBody>
          <a:bodyPr spcFirstLastPara="1" wrap="square" lIns="91425" tIns="91425" rIns="91425" bIns="91425" anchor="t" anchorCtr="0">
            <a:normAutofit/>
          </a:bodyPr>
          <a:lstStyle>
            <a:lvl1pPr marL="609585" lvl="0" indent="-457189" algn="ctr">
              <a:spcBef>
                <a:spcPts val="0"/>
              </a:spcBef>
              <a:spcAft>
                <a:spcPts val="0"/>
              </a:spcAft>
              <a:buSzPts val="1800"/>
              <a:buChar char="●"/>
              <a:defRPr>
                <a:latin typeface="Calibri" panose="020F0502020204030204" pitchFamily="34" charset="0"/>
                <a:cs typeface="Calibri" panose="020F0502020204030204" pitchFamily="34" charset="0"/>
              </a:defRPr>
            </a:lvl1pPr>
            <a:lvl2pPr marL="1219170" lvl="1" indent="-423323" algn="ctr">
              <a:spcBef>
                <a:spcPts val="0"/>
              </a:spcBef>
              <a:spcAft>
                <a:spcPts val="0"/>
              </a:spcAft>
              <a:buSzPts val="1400"/>
              <a:buChar char="○"/>
              <a:defRPr/>
            </a:lvl2pPr>
            <a:lvl3pPr marL="1828754" lvl="2" indent="-423323" algn="ctr">
              <a:spcBef>
                <a:spcPts val="0"/>
              </a:spcBef>
              <a:spcAft>
                <a:spcPts val="0"/>
              </a:spcAft>
              <a:buSzPts val="1400"/>
              <a:buChar char="■"/>
              <a:defRPr/>
            </a:lvl3pPr>
            <a:lvl4pPr marL="2438339" lvl="3" indent="-423323" algn="ctr">
              <a:spcBef>
                <a:spcPts val="0"/>
              </a:spcBef>
              <a:spcAft>
                <a:spcPts val="0"/>
              </a:spcAft>
              <a:buSzPts val="1400"/>
              <a:buChar char="●"/>
              <a:defRPr/>
            </a:lvl4pPr>
            <a:lvl5pPr marL="3047924" lvl="4" indent="-423323" algn="ctr">
              <a:spcBef>
                <a:spcPts val="0"/>
              </a:spcBef>
              <a:spcAft>
                <a:spcPts val="0"/>
              </a:spcAft>
              <a:buSzPts val="1400"/>
              <a:buChar char="○"/>
              <a:defRPr/>
            </a:lvl5pPr>
            <a:lvl6pPr marL="3657509" lvl="5" indent="-423323" algn="ctr">
              <a:spcBef>
                <a:spcPts val="0"/>
              </a:spcBef>
              <a:spcAft>
                <a:spcPts val="0"/>
              </a:spcAft>
              <a:buSzPts val="1400"/>
              <a:buChar char="■"/>
              <a:defRPr/>
            </a:lvl6pPr>
            <a:lvl7pPr marL="4267093" lvl="6" indent="-423323" algn="ctr">
              <a:spcBef>
                <a:spcPts val="0"/>
              </a:spcBef>
              <a:spcAft>
                <a:spcPts val="0"/>
              </a:spcAft>
              <a:buSzPts val="1400"/>
              <a:buChar char="●"/>
              <a:defRPr/>
            </a:lvl7pPr>
            <a:lvl8pPr marL="4876678" lvl="7" indent="-423323" algn="ctr">
              <a:spcBef>
                <a:spcPts val="0"/>
              </a:spcBef>
              <a:spcAft>
                <a:spcPts val="0"/>
              </a:spcAft>
              <a:buSzPts val="1400"/>
              <a:buChar char="○"/>
              <a:defRPr/>
            </a:lvl8pPr>
            <a:lvl9pPr marL="5486263" lvl="8" indent="-423323" algn="ctr">
              <a:spcBef>
                <a:spcPts val="0"/>
              </a:spcBef>
              <a:spcAft>
                <a:spcPts val="0"/>
              </a:spcAft>
              <a:buSzPts val="1400"/>
              <a:buChar char="■"/>
              <a:defRPr/>
            </a:lvl9pPr>
          </a:lstStyle>
          <a:p>
            <a:endParaRPr dirty="0"/>
          </a:p>
        </p:txBody>
      </p:sp>
      <p:sp>
        <p:nvSpPr>
          <p:cNvPr id="8" name="Slide Number Placeholder 5">
            <a:extLst>
              <a:ext uri="{FF2B5EF4-FFF2-40B4-BE49-F238E27FC236}">
                <a16:creationId xmlns:a16="http://schemas.microsoft.com/office/drawing/2014/main" id="{FEF22A34-8630-7179-6BE7-3A5ED218F444}"/>
              </a:ext>
            </a:extLst>
          </p:cNvPr>
          <p:cNvSpPr>
            <a:spLocks noGrp="1"/>
          </p:cNvSpPr>
          <p:nvPr>
            <p:ph type="sldNum" sz="quarter" idx="12"/>
          </p:nvPr>
        </p:nvSpPr>
        <p:spPr>
          <a:xfrm>
            <a:off x="11323907" y="6414447"/>
            <a:ext cx="731600" cy="355272"/>
          </a:xfrm>
          <a:prstGeom prst="rect">
            <a:avLst/>
          </a:prstGeom>
        </p:spPr>
        <p:txBody>
          <a:bodyPr/>
          <a:lstStyle>
            <a:lvl1pPr>
              <a:defRPr>
                <a:latin typeface="Raleway" pitchFamily="2" charset="0"/>
                <a:cs typeface="Calibri" panose="020F0502020204030204" pitchFamily="34" charset="0"/>
              </a:defRPr>
            </a:lvl1pPr>
          </a:lstStyle>
          <a:p>
            <a:fld id="{66B530E6-33B2-49CF-A736-7C25316E718C}" type="slidenum">
              <a:rPr lang="en-US" smtClean="0"/>
              <a:pPr/>
              <a:t>‹#›</a:t>
            </a:fld>
            <a:endParaRPr lang="en-US" dirty="0"/>
          </a:p>
        </p:txBody>
      </p:sp>
    </p:spTree>
    <p:extLst>
      <p:ext uri="{BB962C8B-B14F-4D97-AF65-F5344CB8AC3E}">
        <p14:creationId xmlns:p14="http://schemas.microsoft.com/office/powerpoint/2010/main" val="8360818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Google Shape;45;p7">
            <a:extLst>
              <a:ext uri="{FF2B5EF4-FFF2-40B4-BE49-F238E27FC236}">
                <a16:creationId xmlns:a16="http://schemas.microsoft.com/office/drawing/2014/main" id="{564256A3-4B60-B37C-3C15-AB3FE9B6DA43}"/>
              </a:ext>
            </a:extLst>
          </p:cNvPr>
          <p:cNvSpPr txBox="1">
            <a:spLocks noGrp="1"/>
          </p:cNvSpPr>
          <p:nvPr>
            <p:ph type="title"/>
          </p:nvPr>
        </p:nvSpPr>
        <p:spPr>
          <a:xfrm>
            <a:off x="403197" y="0"/>
            <a:ext cx="10675200" cy="11376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933">
                <a:solidFill>
                  <a:schemeClr val="tx1"/>
                </a:solidFill>
                <a:latin typeface="Raleway" pitchFamily="2" charset="0"/>
              </a:defRPr>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dirty="0"/>
          </a:p>
        </p:txBody>
      </p:sp>
      <p:sp>
        <p:nvSpPr>
          <p:cNvPr id="11" name="Slide Number Placeholder 5">
            <a:extLst>
              <a:ext uri="{FF2B5EF4-FFF2-40B4-BE49-F238E27FC236}">
                <a16:creationId xmlns:a16="http://schemas.microsoft.com/office/drawing/2014/main" id="{4B24C27D-E9CF-52B2-895E-3ABEC7ADC878}"/>
              </a:ext>
            </a:extLst>
          </p:cNvPr>
          <p:cNvSpPr>
            <a:spLocks noGrp="1"/>
          </p:cNvSpPr>
          <p:nvPr>
            <p:ph type="sldNum" sz="quarter" idx="12"/>
          </p:nvPr>
        </p:nvSpPr>
        <p:spPr>
          <a:xfrm>
            <a:off x="11323907" y="6414447"/>
            <a:ext cx="731600" cy="355272"/>
          </a:xfrm>
          <a:prstGeom prst="rect">
            <a:avLst/>
          </a:prstGeom>
        </p:spPr>
        <p:txBody>
          <a:bodyPr/>
          <a:lstStyle>
            <a:lvl1pPr>
              <a:defRPr>
                <a:latin typeface="Raleway" pitchFamily="2" charset="0"/>
                <a:cs typeface="Calibri" panose="020F0502020204030204" pitchFamily="34" charset="0"/>
              </a:defRPr>
            </a:lvl1pPr>
          </a:lstStyle>
          <a:p>
            <a:fld id="{66B530E6-33B2-49CF-A736-7C25316E718C}" type="slidenum">
              <a:rPr lang="en-US" smtClean="0"/>
              <a:pPr/>
              <a:t>‹#›</a:t>
            </a:fld>
            <a:endParaRPr lang="en-US" dirty="0"/>
          </a:p>
        </p:txBody>
      </p:sp>
    </p:spTree>
    <p:extLst>
      <p:ext uri="{BB962C8B-B14F-4D97-AF65-F5344CB8AC3E}">
        <p14:creationId xmlns:p14="http://schemas.microsoft.com/office/powerpoint/2010/main" val="15606234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0" name="Slide Number Placeholder 5">
            <a:extLst>
              <a:ext uri="{FF2B5EF4-FFF2-40B4-BE49-F238E27FC236}">
                <a16:creationId xmlns:a16="http://schemas.microsoft.com/office/drawing/2014/main" id="{983060A7-945A-2E96-761C-7E7F8D3C45F9}"/>
              </a:ext>
            </a:extLst>
          </p:cNvPr>
          <p:cNvSpPr>
            <a:spLocks noGrp="1"/>
          </p:cNvSpPr>
          <p:nvPr>
            <p:ph type="sldNum" sz="quarter" idx="12"/>
          </p:nvPr>
        </p:nvSpPr>
        <p:spPr>
          <a:xfrm>
            <a:off x="11323907" y="6414447"/>
            <a:ext cx="731600" cy="355272"/>
          </a:xfrm>
          <a:prstGeom prst="rect">
            <a:avLst/>
          </a:prstGeom>
        </p:spPr>
        <p:txBody>
          <a:bodyPr/>
          <a:lstStyle>
            <a:lvl1pPr>
              <a:defRPr>
                <a:latin typeface="Raleway" pitchFamily="2" charset="0"/>
                <a:cs typeface="Calibri" panose="020F0502020204030204" pitchFamily="34" charset="0"/>
              </a:defRPr>
            </a:lvl1pPr>
          </a:lstStyle>
          <a:p>
            <a:fld id="{66B530E6-33B2-49CF-A736-7C25316E718C}" type="slidenum">
              <a:rPr lang="en-US" smtClean="0"/>
              <a:pPr/>
              <a:t>‹#›</a:t>
            </a:fld>
            <a:endParaRPr lang="en-US" dirty="0"/>
          </a:p>
        </p:txBody>
      </p:sp>
    </p:spTree>
    <p:extLst>
      <p:ext uri="{BB962C8B-B14F-4D97-AF65-F5344CB8AC3E}">
        <p14:creationId xmlns:p14="http://schemas.microsoft.com/office/powerpoint/2010/main" val="8711376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36"/>
        <p:cNvGrpSpPr/>
        <p:nvPr/>
      </p:nvGrpSpPr>
      <p:grpSpPr>
        <a:xfrm>
          <a:off x="0" y="0"/>
          <a:ext cx="0" cy="0"/>
          <a:chOff x="0" y="0"/>
          <a:chExt cx="0" cy="0"/>
        </a:xfrm>
      </p:grpSpPr>
      <p:sp>
        <p:nvSpPr>
          <p:cNvPr id="37" name="Google Shape;37;p60"/>
          <p:cNvSpPr txBox="1">
            <a:spLocks noGrp="1"/>
          </p:cNvSpPr>
          <p:nvPr>
            <p:ph type="subTitle" idx="1"/>
          </p:nvPr>
        </p:nvSpPr>
        <p:spPr>
          <a:xfrm>
            <a:off x="2840535" y="4195828"/>
            <a:ext cx="6494000" cy="1056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2400"/>
              <a:buNone/>
              <a:defRPr sz="3200">
                <a:latin typeface="Raleway"/>
                <a:ea typeface="Raleway"/>
                <a:cs typeface="Raleway"/>
                <a:sym typeface="Raleway"/>
              </a:defRPr>
            </a:lvl1pPr>
            <a:lvl2pPr lvl="1" algn="ctr">
              <a:lnSpc>
                <a:spcPct val="100000"/>
              </a:lnSpc>
              <a:spcBef>
                <a:spcPts val="0"/>
              </a:spcBef>
              <a:spcAft>
                <a:spcPts val="0"/>
              </a:spcAft>
              <a:buSzPts val="2400"/>
              <a:buNone/>
              <a:defRPr sz="3200"/>
            </a:lvl2pPr>
            <a:lvl3pPr lvl="2" algn="ctr">
              <a:lnSpc>
                <a:spcPct val="100000"/>
              </a:lnSpc>
              <a:spcBef>
                <a:spcPts val="0"/>
              </a:spcBef>
              <a:spcAft>
                <a:spcPts val="0"/>
              </a:spcAft>
              <a:buSzPts val="2400"/>
              <a:buNone/>
              <a:defRPr sz="3200"/>
            </a:lvl3pPr>
            <a:lvl4pPr lvl="3" algn="ctr">
              <a:lnSpc>
                <a:spcPct val="100000"/>
              </a:lnSpc>
              <a:spcBef>
                <a:spcPts val="0"/>
              </a:spcBef>
              <a:spcAft>
                <a:spcPts val="0"/>
              </a:spcAft>
              <a:buSzPts val="2400"/>
              <a:buNone/>
              <a:defRPr sz="3200"/>
            </a:lvl4pPr>
            <a:lvl5pPr lvl="4" algn="ctr">
              <a:lnSpc>
                <a:spcPct val="100000"/>
              </a:lnSpc>
              <a:spcBef>
                <a:spcPts val="0"/>
              </a:spcBef>
              <a:spcAft>
                <a:spcPts val="0"/>
              </a:spcAft>
              <a:buSzPts val="2400"/>
              <a:buNone/>
              <a:defRPr sz="3200"/>
            </a:lvl5pPr>
            <a:lvl6pPr lvl="5" algn="ctr">
              <a:lnSpc>
                <a:spcPct val="100000"/>
              </a:lnSpc>
              <a:spcBef>
                <a:spcPts val="0"/>
              </a:spcBef>
              <a:spcAft>
                <a:spcPts val="0"/>
              </a:spcAft>
              <a:buSzPts val="2400"/>
              <a:buNone/>
              <a:defRPr sz="3200"/>
            </a:lvl6pPr>
            <a:lvl7pPr lvl="6" algn="ctr">
              <a:lnSpc>
                <a:spcPct val="100000"/>
              </a:lnSpc>
              <a:spcBef>
                <a:spcPts val="0"/>
              </a:spcBef>
              <a:spcAft>
                <a:spcPts val="0"/>
              </a:spcAft>
              <a:buSzPts val="2400"/>
              <a:buNone/>
              <a:defRPr sz="3200"/>
            </a:lvl7pPr>
            <a:lvl8pPr lvl="7" algn="ctr">
              <a:lnSpc>
                <a:spcPct val="100000"/>
              </a:lnSpc>
              <a:spcBef>
                <a:spcPts val="0"/>
              </a:spcBef>
              <a:spcAft>
                <a:spcPts val="0"/>
              </a:spcAft>
              <a:buSzPts val="2400"/>
              <a:buNone/>
              <a:defRPr sz="3200"/>
            </a:lvl8pPr>
            <a:lvl9pPr lvl="8" algn="ctr">
              <a:lnSpc>
                <a:spcPct val="100000"/>
              </a:lnSpc>
              <a:spcBef>
                <a:spcPts val="0"/>
              </a:spcBef>
              <a:spcAft>
                <a:spcPts val="0"/>
              </a:spcAft>
              <a:buSzPts val="2400"/>
              <a:buNone/>
              <a:defRPr sz="3200"/>
            </a:lvl9pPr>
          </a:lstStyle>
          <a:p>
            <a:endParaRPr/>
          </a:p>
        </p:txBody>
      </p:sp>
      <p:sp>
        <p:nvSpPr>
          <p:cNvPr id="38" name="Google Shape;38;p60"/>
          <p:cNvSpPr txBox="1">
            <a:spLocks noGrp="1"/>
          </p:cNvSpPr>
          <p:nvPr>
            <p:ph type="sldNum" idx="12"/>
          </p:nvPr>
        </p:nvSpPr>
        <p:spPr>
          <a:xfrm>
            <a:off x="11323907" y="6414447"/>
            <a:ext cx="731600" cy="355272"/>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SzPts val="1000"/>
              <a:buNone/>
              <a:defRPr sz="1333" b="0" i="0" u="none" strike="noStrike" cap="none">
                <a:solidFill>
                  <a:schemeClr val="lt1"/>
                </a:solidFill>
                <a:latin typeface="Raleway"/>
                <a:ea typeface="Raleway"/>
                <a:cs typeface="Raleway"/>
                <a:sym typeface="Raleway"/>
              </a:defRPr>
            </a:lvl1pPr>
            <a:lvl2pPr marL="0" lvl="1" indent="0" algn="r">
              <a:lnSpc>
                <a:spcPct val="100000"/>
              </a:lnSpc>
              <a:spcBef>
                <a:spcPts val="0"/>
              </a:spcBef>
              <a:spcAft>
                <a:spcPts val="0"/>
              </a:spcAft>
              <a:buSzPts val="1000"/>
              <a:buNone/>
              <a:defRPr sz="1333" b="0" i="0" u="none" strike="noStrike" cap="none">
                <a:solidFill>
                  <a:schemeClr val="lt1"/>
                </a:solidFill>
                <a:latin typeface="Raleway"/>
                <a:ea typeface="Raleway"/>
                <a:cs typeface="Raleway"/>
                <a:sym typeface="Raleway"/>
              </a:defRPr>
            </a:lvl2pPr>
            <a:lvl3pPr marL="0" lvl="2" indent="0" algn="r">
              <a:lnSpc>
                <a:spcPct val="100000"/>
              </a:lnSpc>
              <a:spcBef>
                <a:spcPts val="0"/>
              </a:spcBef>
              <a:spcAft>
                <a:spcPts val="0"/>
              </a:spcAft>
              <a:buSzPts val="1000"/>
              <a:buNone/>
              <a:defRPr sz="1333" b="0" i="0" u="none" strike="noStrike" cap="none">
                <a:solidFill>
                  <a:schemeClr val="lt1"/>
                </a:solidFill>
                <a:latin typeface="Raleway"/>
                <a:ea typeface="Raleway"/>
                <a:cs typeface="Raleway"/>
                <a:sym typeface="Raleway"/>
              </a:defRPr>
            </a:lvl3pPr>
            <a:lvl4pPr marL="0" lvl="3" indent="0" algn="r">
              <a:lnSpc>
                <a:spcPct val="100000"/>
              </a:lnSpc>
              <a:spcBef>
                <a:spcPts val="0"/>
              </a:spcBef>
              <a:spcAft>
                <a:spcPts val="0"/>
              </a:spcAft>
              <a:buSzPts val="1000"/>
              <a:buNone/>
              <a:defRPr sz="1333" b="0" i="0" u="none" strike="noStrike" cap="none">
                <a:solidFill>
                  <a:schemeClr val="lt1"/>
                </a:solidFill>
                <a:latin typeface="Raleway"/>
                <a:ea typeface="Raleway"/>
                <a:cs typeface="Raleway"/>
                <a:sym typeface="Raleway"/>
              </a:defRPr>
            </a:lvl4pPr>
            <a:lvl5pPr marL="0" lvl="4" indent="0" algn="r">
              <a:lnSpc>
                <a:spcPct val="100000"/>
              </a:lnSpc>
              <a:spcBef>
                <a:spcPts val="0"/>
              </a:spcBef>
              <a:spcAft>
                <a:spcPts val="0"/>
              </a:spcAft>
              <a:buSzPts val="1000"/>
              <a:buNone/>
              <a:defRPr sz="1333" b="0" i="0" u="none" strike="noStrike" cap="none">
                <a:solidFill>
                  <a:schemeClr val="lt1"/>
                </a:solidFill>
                <a:latin typeface="Raleway"/>
                <a:ea typeface="Raleway"/>
                <a:cs typeface="Raleway"/>
                <a:sym typeface="Raleway"/>
              </a:defRPr>
            </a:lvl5pPr>
            <a:lvl6pPr marL="0" lvl="5" indent="0" algn="r">
              <a:lnSpc>
                <a:spcPct val="100000"/>
              </a:lnSpc>
              <a:spcBef>
                <a:spcPts val="0"/>
              </a:spcBef>
              <a:spcAft>
                <a:spcPts val="0"/>
              </a:spcAft>
              <a:buSzPts val="1000"/>
              <a:buNone/>
              <a:defRPr sz="1333" b="0" i="0" u="none" strike="noStrike" cap="none">
                <a:solidFill>
                  <a:schemeClr val="lt1"/>
                </a:solidFill>
                <a:latin typeface="Raleway"/>
                <a:ea typeface="Raleway"/>
                <a:cs typeface="Raleway"/>
                <a:sym typeface="Raleway"/>
              </a:defRPr>
            </a:lvl6pPr>
            <a:lvl7pPr marL="0" lvl="6" indent="0" algn="r">
              <a:lnSpc>
                <a:spcPct val="100000"/>
              </a:lnSpc>
              <a:spcBef>
                <a:spcPts val="0"/>
              </a:spcBef>
              <a:spcAft>
                <a:spcPts val="0"/>
              </a:spcAft>
              <a:buSzPts val="1000"/>
              <a:buNone/>
              <a:defRPr sz="1333" b="0" i="0" u="none" strike="noStrike" cap="none">
                <a:solidFill>
                  <a:schemeClr val="lt1"/>
                </a:solidFill>
                <a:latin typeface="Raleway"/>
                <a:ea typeface="Raleway"/>
                <a:cs typeface="Raleway"/>
                <a:sym typeface="Raleway"/>
              </a:defRPr>
            </a:lvl7pPr>
            <a:lvl8pPr marL="0" lvl="7" indent="0" algn="r">
              <a:lnSpc>
                <a:spcPct val="100000"/>
              </a:lnSpc>
              <a:spcBef>
                <a:spcPts val="0"/>
              </a:spcBef>
              <a:spcAft>
                <a:spcPts val="0"/>
              </a:spcAft>
              <a:buSzPts val="1000"/>
              <a:buNone/>
              <a:defRPr sz="1333" b="0" i="0" u="none" strike="noStrike" cap="none">
                <a:solidFill>
                  <a:schemeClr val="lt1"/>
                </a:solidFill>
                <a:latin typeface="Raleway"/>
                <a:ea typeface="Raleway"/>
                <a:cs typeface="Raleway"/>
                <a:sym typeface="Raleway"/>
              </a:defRPr>
            </a:lvl8pPr>
            <a:lvl9pPr marL="0" lvl="8" indent="0" algn="r">
              <a:lnSpc>
                <a:spcPct val="100000"/>
              </a:lnSpc>
              <a:spcBef>
                <a:spcPts val="0"/>
              </a:spcBef>
              <a:spcAft>
                <a:spcPts val="0"/>
              </a:spcAft>
              <a:buSzPts val="1000"/>
              <a:buNone/>
              <a:defRPr sz="1333" b="0" i="0" u="none" strike="noStrike" cap="none">
                <a:solidFill>
                  <a:schemeClr val="lt1"/>
                </a:solidFill>
                <a:latin typeface="Raleway"/>
                <a:ea typeface="Raleway"/>
                <a:cs typeface="Raleway"/>
                <a:sym typeface="Raleway"/>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830446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1"/>
        <p:cNvGrpSpPr/>
        <p:nvPr/>
      </p:nvGrpSpPr>
      <p:grpSpPr>
        <a:xfrm>
          <a:off x="0" y="0"/>
          <a:ext cx="0" cy="0"/>
          <a:chOff x="0" y="0"/>
          <a:chExt cx="0" cy="0"/>
        </a:xfrm>
      </p:grpSpPr>
      <p:sp>
        <p:nvSpPr>
          <p:cNvPr id="23" name="Google Shape;23;p3"/>
          <p:cNvSpPr txBox="1">
            <a:spLocks noGrp="1"/>
          </p:cNvSpPr>
          <p:nvPr>
            <p:ph type="title"/>
          </p:nvPr>
        </p:nvSpPr>
        <p:spPr>
          <a:xfrm>
            <a:off x="415600" y="4289085"/>
            <a:ext cx="11428400" cy="1256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a:latin typeface="Raleway" pitchFamily="2" charset="0"/>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dirty="0"/>
          </a:p>
        </p:txBody>
      </p:sp>
      <p:sp>
        <p:nvSpPr>
          <p:cNvPr id="2" name="Google Shape;8;p1">
            <a:extLst>
              <a:ext uri="{FF2B5EF4-FFF2-40B4-BE49-F238E27FC236}">
                <a16:creationId xmlns:a16="http://schemas.microsoft.com/office/drawing/2014/main" id="{9DF37ADA-1D1E-F64E-723D-3F6E9A12009A}"/>
              </a:ext>
            </a:extLst>
          </p:cNvPr>
          <p:cNvSpPr txBox="1">
            <a:spLocks noGrp="1"/>
          </p:cNvSpPr>
          <p:nvPr>
            <p:ph type="sldNum" idx="12"/>
          </p:nvPr>
        </p:nvSpPr>
        <p:spPr>
          <a:xfrm>
            <a:off x="11323907" y="6414447"/>
            <a:ext cx="731600" cy="355272"/>
          </a:xfrm>
          <a:prstGeom prst="rect">
            <a:avLst/>
          </a:prstGeom>
          <a:noFill/>
          <a:ln>
            <a:noFill/>
          </a:ln>
        </p:spPr>
        <p:txBody>
          <a:bodyPr spcFirstLastPara="1" wrap="square" lIns="91425" tIns="91425" rIns="91425" bIns="91425" anchor="ctr" anchorCtr="0">
            <a:normAutofit/>
          </a:bodyPr>
          <a:lstStyle>
            <a:lvl1pPr lvl="0" algn="r">
              <a:buNone/>
              <a:defRPr sz="1333">
                <a:solidFill>
                  <a:schemeClr val="bg1"/>
                </a:solidFill>
                <a:latin typeface="Raleway" pitchFamily="2" charset="0"/>
                <a:ea typeface="Open Sans"/>
                <a:cs typeface="Open Sans"/>
                <a:sym typeface="Open Sans"/>
              </a:defRPr>
            </a:lvl1pPr>
            <a:lvl2pPr lvl="1" algn="r">
              <a:buNone/>
              <a:defRPr sz="1333">
                <a:solidFill>
                  <a:schemeClr val="dk2"/>
                </a:solidFill>
                <a:latin typeface="Open Sans"/>
                <a:ea typeface="Open Sans"/>
                <a:cs typeface="Open Sans"/>
                <a:sym typeface="Open Sans"/>
              </a:defRPr>
            </a:lvl2pPr>
            <a:lvl3pPr lvl="2" algn="r">
              <a:buNone/>
              <a:defRPr sz="1333">
                <a:solidFill>
                  <a:schemeClr val="dk2"/>
                </a:solidFill>
                <a:latin typeface="Open Sans"/>
                <a:ea typeface="Open Sans"/>
                <a:cs typeface="Open Sans"/>
                <a:sym typeface="Open Sans"/>
              </a:defRPr>
            </a:lvl3pPr>
            <a:lvl4pPr lvl="3" algn="r">
              <a:buNone/>
              <a:defRPr sz="1333">
                <a:solidFill>
                  <a:schemeClr val="dk2"/>
                </a:solidFill>
                <a:latin typeface="Open Sans"/>
                <a:ea typeface="Open Sans"/>
                <a:cs typeface="Open Sans"/>
                <a:sym typeface="Open Sans"/>
              </a:defRPr>
            </a:lvl4pPr>
            <a:lvl5pPr lvl="4" algn="r">
              <a:buNone/>
              <a:defRPr sz="1333">
                <a:solidFill>
                  <a:schemeClr val="dk2"/>
                </a:solidFill>
                <a:latin typeface="Open Sans"/>
                <a:ea typeface="Open Sans"/>
                <a:cs typeface="Open Sans"/>
                <a:sym typeface="Open Sans"/>
              </a:defRPr>
            </a:lvl5pPr>
            <a:lvl6pPr lvl="5" algn="r">
              <a:buNone/>
              <a:defRPr sz="1333">
                <a:solidFill>
                  <a:schemeClr val="dk2"/>
                </a:solidFill>
                <a:latin typeface="Open Sans"/>
                <a:ea typeface="Open Sans"/>
                <a:cs typeface="Open Sans"/>
                <a:sym typeface="Open Sans"/>
              </a:defRPr>
            </a:lvl6pPr>
            <a:lvl7pPr lvl="6" algn="r">
              <a:buNone/>
              <a:defRPr sz="1333">
                <a:solidFill>
                  <a:schemeClr val="dk2"/>
                </a:solidFill>
                <a:latin typeface="Open Sans"/>
                <a:ea typeface="Open Sans"/>
                <a:cs typeface="Open Sans"/>
                <a:sym typeface="Open Sans"/>
              </a:defRPr>
            </a:lvl7pPr>
            <a:lvl8pPr lvl="7" algn="r">
              <a:buNone/>
              <a:defRPr sz="1333">
                <a:solidFill>
                  <a:schemeClr val="dk2"/>
                </a:solidFill>
                <a:latin typeface="Open Sans"/>
                <a:ea typeface="Open Sans"/>
                <a:cs typeface="Open Sans"/>
                <a:sym typeface="Open Sans"/>
              </a:defRPr>
            </a:lvl8pPr>
            <a:lvl9pPr lvl="8" algn="r">
              <a:buNone/>
              <a:defRPr sz="1333">
                <a:solidFill>
                  <a:schemeClr val="dk2"/>
                </a:solidFill>
                <a:latin typeface="Open Sans"/>
                <a:ea typeface="Open Sans"/>
                <a:cs typeface="Open Sans"/>
                <a:sym typeface="Open Sans"/>
              </a:defRPr>
            </a:lvl9pPr>
          </a:lstStyle>
          <a:p>
            <a:fld id="{00000000-1234-1234-1234-123412341234}" type="slidenum">
              <a:rPr lang="en" smtClean="0"/>
              <a:pPr/>
              <a:t>‹#›</a:t>
            </a:fld>
            <a:endParaRPr lang="en" dirty="0"/>
          </a:p>
        </p:txBody>
      </p:sp>
    </p:spTree>
    <p:extLst>
      <p:ext uri="{BB962C8B-B14F-4D97-AF65-F5344CB8AC3E}">
        <p14:creationId xmlns:p14="http://schemas.microsoft.com/office/powerpoint/2010/main" val="3313620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1"/>
        <p:cNvGrpSpPr/>
        <p:nvPr/>
      </p:nvGrpSpPr>
      <p:grpSpPr>
        <a:xfrm>
          <a:off x="0" y="0"/>
          <a:ext cx="0" cy="0"/>
          <a:chOff x="0" y="0"/>
          <a:chExt cx="0" cy="0"/>
        </a:xfrm>
      </p:grpSpPr>
      <p:sp>
        <p:nvSpPr>
          <p:cNvPr id="62" name="Google Shape;62;p10"/>
          <p:cNvSpPr txBox="1">
            <a:spLocks noGrp="1"/>
          </p:cNvSpPr>
          <p:nvPr>
            <p:ph type="body" idx="1"/>
          </p:nvPr>
        </p:nvSpPr>
        <p:spPr>
          <a:xfrm>
            <a:off x="1081404" y="5270123"/>
            <a:ext cx="7998400" cy="798400"/>
          </a:xfrm>
          <a:prstGeom prst="rect">
            <a:avLst/>
          </a:prstGeom>
        </p:spPr>
        <p:txBody>
          <a:bodyPr spcFirstLastPara="1" wrap="square" lIns="91425" tIns="91425" rIns="91425" bIns="91425" anchor="ctr" anchorCtr="0">
            <a:normAutofit/>
          </a:bodyPr>
          <a:lstStyle>
            <a:lvl1pPr marL="609585" lvl="0" indent="-304792">
              <a:lnSpc>
                <a:spcPct val="100000"/>
              </a:lnSpc>
              <a:spcBef>
                <a:spcPts val="0"/>
              </a:spcBef>
              <a:spcAft>
                <a:spcPts val="0"/>
              </a:spcAft>
              <a:buSzPts val="2400"/>
              <a:buFont typeface="PT Sans Narrow"/>
              <a:buNone/>
              <a:defRPr sz="3200">
                <a:latin typeface="Raleway" pitchFamily="2" charset="0"/>
                <a:ea typeface="Raleway" pitchFamily="2" charset="0"/>
                <a:cs typeface="Raleway" pitchFamily="2" charset="0"/>
                <a:sym typeface="PT Sans Narrow"/>
              </a:defRPr>
            </a:lvl1pPr>
          </a:lstStyle>
          <a:p>
            <a:endParaRPr dirty="0"/>
          </a:p>
        </p:txBody>
      </p:sp>
      <p:sp>
        <p:nvSpPr>
          <p:cNvPr id="6" name="Slide Number Placeholder 5">
            <a:extLst>
              <a:ext uri="{FF2B5EF4-FFF2-40B4-BE49-F238E27FC236}">
                <a16:creationId xmlns:a16="http://schemas.microsoft.com/office/drawing/2014/main" id="{2D49176E-C771-72C8-F8E5-906AAEAB5941}"/>
              </a:ext>
            </a:extLst>
          </p:cNvPr>
          <p:cNvSpPr>
            <a:spLocks noGrp="1"/>
          </p:cNvSpPr>
          <p:nvPr>
            <p:ph type="sldNum" sz="quarter" idx="12"/>
          </p:nvPr>
        </p:nvSpPr>
        <p:spPr>
          <a:xfrm>
            <a:off x="11323907" y="6414447"/>
            <a:ext cx="731600" cy="355272"/>
          </a:xfrm>
          <a:prstGeom prst="rect">
            <a:avLst/>
          </a:prstGeom>
        </p:spPr>
        <p:txBody>
          <a:bodyPr/>
          <a:lstStyle>
            <a:lvl1pPr>
              <a:defRPr>
                <a:latin typeface="Raleway" pitchFamily="2" charset="0"/>
              </a:defRPr>
            </a:lvl1pPr>
          </a:lstStyle>
          <a:p>
            <a:fld id="{66B530E6-33B2-49CF-A736-7C25316E718C}" type="slidenum">
              <a:rPr lang="en-US" smtClean="0"/>
              <a:pPr/>
              <a:t>‹#›</a:t>
            </a:fld>
            <a:endParaRPr lang="en-US" dirty="0"/>
          </a:p>
        </p:txBody>
      </p:sp>
    </p:spTree>
    <p:extLst>
      <p:ext uri="{BB962C8B-B14F-4D97-AF65-F5344CB8AC3E}">
        <p14:creationId xmlns:p14="http://schemas.microsoft.com/office/powerpoint/2010/main" val="3499187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userDrawn="1">
  <p:cSld name="One column text">
    <p:spTree>
      <p:nvGrpSpPr>
        <p:cNvPr id="1" name="Shape 44"/>
        <p:cNvGrpSpPr/>
        <p:nvPr/>
      </p:nvGrpSpPr>
      <p:grpSpPr>
        <a:xfrm>
          <a:off x="0" y="0"/>
          <a:ext cx="0" cy="0"/>
          <a:chOff x="0" y="0"/>
          <a:chExt cx="0" cy="0"/>
        </a:xfrm>
      </p:grpSpPr>
      <p:sp>
        <p:nvSpPr>
          <p:cNvPr id="46" name="Google Shape;46;p7"/>
          <p:cNvSpPr txBox="1">
            <a:spLocks noGrp="1"/>
          </p:cNvSpPr>
          <p:nvPr>
            <p:ph type="body" idx="1"/>
          </p:nvPr>
        </p:nvSpPr>
        <p:spPr>
          <a:xfrm>
            <a:off x="415600" y="1672836"/>
            <a:ext cx="3744000" cy="4239200"/>
          </a:xfrm>
          <a:prstGeom prst="rect">
            <a:avLst/>
          </a:prstGeom>
        </p:spPr>
        <p:txBody>
          <a:bodyPr spcFirstLastPara="1" wrap="square" lIns="91425" tIns="91425" rIns="91425" bIns="91425" anchor="t" anchorCtr="0">
            <a:normAutofit/>
          </a:bodyPr>
          <a:lstStyle>
            <a:lvl1pPr marL="609585" lvl="0" indent="-406390">
              <a:spcBef>
                <a:spcPts val="0"/>
              </a:spcBef>
              <a:spcAft>
                <a:spcPts val="0"/>
              </a:spcAft>
              <a:buSzPts val="1200"/>
              <a:buChar char="●"/>
              <a:defRPr sz="1333">
                <a:latin typeface="Calibri" panose="020F0502020204030204" pitchFamily="34" charset="0"/>
                <a:cs typeface="Calibri" panose="020F0502020204030204" pitchFamily="34" charset="0"/>
              </a:defRPr>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dirty="0"/>
          </a:p>
        </p:txBody>
      </p:sp>
      <p:sp>
        <p:nvSpPr>
          <p:cNvPr id="5" name="Google Shape;45;p7">
            <a:extLst>
              <a:ext uri="{FF2B5EF4-FFF2-40B4-BE49-F238E27FC236}">
                <a16:creationId xmlns:a16="http://schemas.microsoft.com/office/drawing/2014/main" id="{482C3779-B2BB-CEE4-3E2C-334B9C6C7D8A}"/>
              </a:ext>
            </a:extLst>
          </p:cNvPr>
          <p:cNvSpPr txBox="1">
            <a:spLocks noGrp="1"/>
          </p:cNvSpPr>
          <p:nvPr>
            <p:ph type="title"/>
          </p:nvPr>
        </p:nvSpPr>
        <p:spPr>
          <a:xfrm>
            <a:off x="403197" y="0"/>
            <a:ext cx="10675200" cy="11376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933">
                <a:solidFill>
                  <a:schemeClr val="tx1"/>
                </a:solidFill>
                <a:latin typeface="Raleway" pitchFamily="2" charset="0"/>
              </a:defRPr>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dirty="0"/>
          </a:p>
        </p:txBody>
      </p:sp>
      <p:sp>
        <p:nvSpPr>
          <p:cNvPr id="7" name="Slide Number Placeholder 5">
            <a:extLst>
              <a:ext uri="{FF2B5EF4-FFF2-40B4-BE49-F238E27FC236}">
                <a16:creationId xmlns:a16="http://schemas.microsoft.com/office/drawing/2014/main" id="{E53AC460-69CA-8F48-E3C8-414742235405}"/>
              </a:ext>
            </a:extLst>
          </p:cNvPr>
          <p:cNvSpPr>
            <a:spLocks noGrp="1"/>
          </p:cNvSpPr>
          <p:nvPr>
            <p:ph type="sldNum" sz="quarter" idx="12"/>
          </p:nvPr>
        </p:nvSpPr>
        <p:spPr>
          <a:xfrm>
            <a:off x="11323907" y="6414447"/>
            <a:ext cx="731600" cy="355272"/>
          </a:xfrm>
          <a:prstGeom prst="rect">
            <a:avLst/>
          </a:prstGeom>
        </p:spPr>
        <p:txBody>
          <a:bodyPr/>
          <a:lstStyle>
            <a:lvl1pPr>
              <a:defRPr>
                <a:latin typeface="Raleway" pitchFamily="2" charset="0"/>
              </a:defRPr>
            </a:lvl1pPr>
          </a:lstStyle>
          <a:p>
            <a:fld id="{66B530E6-33B2-49CF-A736-7C25316E718C}" type="slidenum">
              <a:rPr lang="en-US" smtClean="0"/>
              <a:pPr/>
              <a:t>‹#›</a:t>
            </a:fld>
            <a:endParaRPr lang="en-US" dirty="0"/>
          </a:p>
        </p:txBody>
      </p:sp>
    </p:spTree>
    <p:extLst>
      <p:ext uri="{BB962C8B-B14F-4D97-AF65-F5344CB8AC3E}">
        <p14:creationId xmlns:p14="http://schemas.microsoft.com/office/powerpoint/2010/main" val="3228013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9630DA-C8F6-4DCB-07B4-8474A714CA0E}"/>
              </a:ext>
            </a:extLst>
          </p:cNvPr>
          <p:cNvSpPr>
            <a:spLocks noGrp="1"/>
          </p:cNvSpPr>
          <p:nvPr>
            <p:ph type="pic" idx="1"/>
          </p:nvPr>
        </p:nvSpPr>
        <p:spPr>
          <a:xfrm>
            <a:off x="5183188" y="2049463"/>
            <a:ext cx="6172200" cy="3811588"/>
          </a:xfrm>
          <a:prstGeom prst="rect">
            <a:avLst/>
          </a:prstGeom>
        </p:spPr>
        <p:txBody>
          <a:bodyPr>
            <a:normAutofit/>
          </a:bodyPr>
          <a:lstStyle>
            <a:lvl1pPr marL="0" indent="0">
              <a:buNone/>
              <a:defRPr sz="1333">
                <a:latin typeface="Calibri" panose="020F0502020204030204" pitchFamily="34" charset="0"/>
                <a:cs typeface="Calibri" panose="020F0502020204030204" pitchFamily="34"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IN" dirty="0"/>
          </a:p>
        </p:txBody>
      </p:sp>
      <p:sp>
        <p:nvSpPr>
          <p:cNvPr id="4" name="Text Placeholder 3">
            <a:extLst>
              <a:ext uri="{FF2B5EF4-FFF2-40B4-BE49-F238E27FC236}">
                <a16:creationId xmlns:a16="http://schemas.microsoft.com/office/drawing/2014/main" id="{2D23ABE9-772D-629A-0846-B8D8655E488F}"/>
              </a:ext>
            </a:extLst>
          </p:cNvPr>
          <p:cNvSpPr>
            <a:spLocks noGrp="1"/>
          </p:cNvSpPr>
          <p:nvPr>
            <p:ph type="body" sz="half" idx="2"/>
          </p:nvPr>
        </p:nvSpPr>
        <p:spPr>
          <a:xfrm>
            <a:off x="839788" y="2057401"/>
            <a:ext cx="3932237" cy="3811588"/>
          </a:xfrm>
          <a:prstGeom prst="rect">
            <a:avLst/>
          </a:prstGeom>
        </p:spPr>
        <p:txBody>
          <a:bodyPr/>
          <a:lstStyle>
            <a:lvl1pPr marL="0" indent="0">
              <a:buNone/>
              <a:defRPr sz="1333">
                <a:latin typeface="Calibri" panose="020F0502020204030204" pitchFamily="34" charset="0"/>
                <a:cs typeface="Calibri" panose="020F0502020204030204" pitchFamily="34" charset="0"/>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11" name="Google Shape;45;p7">
            <a:extLst>
              <a:ext uri="{FF2B5EF4-FFF2-40B4-BE49-F238E27FC236}">
                <a16:creationId xmlns:a16="http://schemas.microsoft.com/office/drawing/2014/main" id="{2DDA5E8B-7438-C891-2771-F57700CCD3FA}"/>
              </a:ext>
            </a:extLst>
          </p:cNvPr>
          <p:cNvSpPr txBox="1">
            <a:spLocks noGrp="1"/>
          </p:cNvSpPr>
          <p:nvPr>
            <p:ph type="title"/>
          </p:nvPr>
        </p:nvSpPr>
        <p:spPr>
          <a:xfrm>
            <a:off x="403197" y="0"/>
            <a:ext cx="10675200" cy="11376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933">
                <a:solidFill>
                  <a:schemeClr val="tx1"/>
                </a:solidFill>
                <a:latin typeface="Raleway" pitchFamily="2" charset="0"/>
              </a:defRPr>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dirty="0"/>
          </a:p>
        </p:txBody>
      </p:sp>
      <p:sp>
        <p:nvSpPr>
          <p:cNvPr id="13" name="Slide Number Placeholder 5">
            <a:extLst>
              <a:ext uri="{FF2B5EF4-FFF2-40B4-BE49-F238E27FC236}">
                <a16:creationId xmlns:a16="http://schemas.microsoft.com/office/drawing/2014/main" id="{BE10E01B-527E-6CF6-D575-6D430AD2824D}"/>
              </a:ext>
            </a:extLst>
          </p:cNvPr>
          <p:cNvSpPr>
            <a:spLocks noGrp="1"/>
          </p:cNvSpPr>
          <p:nvPr>
            <p:ph type="sldNum" sz="quarter" idx="12"/>
          </p:nvPr>
        </p:nvSpPr>
        <p:spPr>
          <a:xfrm>
            <a:off x="11323907" y="6414447"/>
            <a:ext cx="731600" cy="355272"/>
          </a:xfrm>
          <a:prstGeom prst="rect">
            <a:avLst/>
          </a:prstGeom>
        </p:spPr>
        <p:txBody>
          <a:bodyPr/>
          <a:lstStyle>
            <a:lvl1pPr>
              <a:defRPr>
                <a:latin typeface="Raleway" pitchFamily="2" charset="0"/>
                <a:cs typeface="Calibri" panose="020F0502020204030204" pitchFamily="34" charset="0"/>
              </a:defRPr>
            </a:lvl1pPr>
          </a:lstStyle>
          <a:p>
            <a:fld id="{66B530E6-33B2-49CF-A736-7C25316E718C}" type="slidenum">
              <a:rPr lang="en-US" smtClean="0"/>
              <a:pPr/>
              <a:t>‹#›</a:t>
            </a:fld>
            <a:endParaRPr lang="en-US" dirty="0"/>
          </a:p>
        </p:txBody>
      </p:sp>
    </p:spTree>
    <p:extLst>
      <p:ext uri="{BB962C8B-B14F-4D97-AF65-F5344CB8AC3E}">
        <p14:creationId xmlns:p14="http://schemas.microsoft.com/office/powerpoint/2010/main" val="20613826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s_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9EE7B-0C51-8498-9CA8-9E86029FC77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42E3FB6E-4771-B14F-8BFC-D15A9A3494B5}"/>
              </a:ext>
            </a:extLst>
          </p:cNvPr>
          <p:cNvSpPr>
            <a:spLocks noGrp="1"/>
          </p:cNvSpPr>
          <p:nvPr>
            <p:ph type="sldNum" idx="10"/>
          </p:nvPr>
        </p:nvSpPr>
        <p:spPr/>
        <p:txBody>
          <a:bodyPr/>
          <a:lstStyle/>
          <a:p>
            <a:fld id="{00000000-1234-1234-1234-123412341234}" type="slidenum">
              <a:rPr lang="en" smtClean="0"/>
              <a:pPr/>
              <a:t>‹#›</a:t>
            </a:fld>
            <a:endParaRPr lang="en" dirty="0"/>
          </a:p>
        </p:txBody>
      </p:sp>
      <p:sp>
        <p:nvSpPr>
          <p:cNvPr id="7" name="Chart Placeholder 6">
            <a:extLst>
              <a:ext uri="{FF2B5EF4-FFF2-40B4-BE49-F238E27FC236}">
                <a16:creationId xmlns:a16="http://schemas.microsoft.com/office/drawing/2014/main" id="{B0A86B0F-CA5C-ABF0-4D84-9C32C4271F29}"/>
              </a:ext>
            </a:extLst>
          </p:cNvPr>
          <p:cNvSpPr>
            <a:spLocks noGrp="1"/>
          </p:cNvSpPr>
          <p:nvPr>
            <p:ph type="chart" sz="quarter" idx="11"/>
          </p:nvPr>
        </p:nvSpPr>
        <p:spPr>
          <a:xfrm>
            <a:off x="403225" y="1549400"/>
            <a:ext cx="11360775" cy="3324225"/>
          </a:xfrm>
          <a:prstGeom prst="rect">
            <a:avLst/>
          </a:prstGeom>
        </p:spPr>
        <p:txBody>
          <a:bodyPr/>
          <a:lstStyle/>
          <a:p>
            <a:endParaRPr lang="en-IN"/>
          </a:p>
        </p:txBody>
      </p:sp>
      <p:sp>
        <p:nvSpPr>
          <p:cNvPr id="9" name="Text Placeholder 8">
            <a:extLst>
              <a:ext uri="{FF2B5EF4-FFF2-40B4-BE49-F238E27FC236}">
                <a16:creationId xmlns:a16="http://schemas.microsoft.com/office/drawing/2014/main" id="{3C043C36-7256-75D4-957E-8CFC72ED590F}"/>
              </a:ext>
            </a:extLst>
          </p:cNvPr>
          <p:cNvSpPr>
            <a:spLocks noGrp="1"/>
          </p:cNvSpPr>
          <p:nvPr>
            <p:ph type="body" sz="quarter" idx="12"/>
          </p:nvPr>
        </p:nvSpPr>
        <p:spPr>
          <a:xfrm>
            <a:off x="403225" y="5106988"/>
            <a:ext cx="11360150" cy="9429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2898814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ion_Charts_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C5BE8-79B3-0FBD-4EF2-DC834E806895}"/>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1EDE572C-85AA-503D-DE55-C6B554000603}"/>
              </a:ext>
            </a:extLst>
          </p:cNvPr>
          <p:cNvSpPr>
            <a:spLocks noGrp="1"/>
          </p:cNvSpPr>
          <p:nvPr>
            <p:ph type="sldNum" idx="10"/>
          </p:nvPr>
        </p:nvSpPr>
        <p:spPr/>
        <p:txBody>
          <a:bodyPr/>
          <a:lstStyle/>
          <a:p>
            <a:fld id="{00000000-1234-1234-1234-123412341234}" type="slidenum">
              <a:rPr lang="en" smtClean="0"/>
              <a:pPr/>
              <a:t>‹#›</a:t>
            </a:fld>
            <a:endParaRPr lang="en" dirty="0"/>
          </a:p>
        </p:txBody>
      </p:sp>
      <p:sp>
        <p:nvSpPr>
          <p:cNvPr id="5" name="Picture Placeholder 4">
            <a:extLst>
              <a:ext uri="{FF2B5EF4-FFF2-40B4-BE49-F238E27FC236}">
                <a16:creationId xmlns:a16="http://schemas.microsoft.com/office/drawing/2014/main" id="{1FF4509F-07A0-1C5B-0761-81A488C8F89A}"/>
              </a:ext>
            </a:extLst>
          </p:cNvPr>
          <p:cNvSpPr>
            <a:spLocks noGrp="1"/>
          </p:cNvSpPr>
          <p:nvPr>
            <p:ph type="pic" sz="quarter" idx="11"/>
          </p:nvPr>
        </p:nvSpPr>
        <p:spPr>
          <a:xfrm>
            <a:off x="403225" y="1506538"/>
            <a:ext cx="5535757" cy="3441700"/>
          </a:xfrm>
          <a:prstGeom prst="rect">
            <a:avLst/>
          </a:prstGeom>
        </p:spPr>
        <p:txBody>
          <a:bodyPr/>
          <a:lstStyle/>
          <a:p>
            <a:endParaRPr lang="en-IN"/>
          </a:p>
        </p:txBody>
      </p:sp>
      <p:sp>
        <p:nvSpPr>
          <p:cNvPr id="7" name="Picture Placeholder 6">
            <a:extLst>
              <a:ext uri="{FF2B5EF4-FFF2-40B4-BE49-F238E27FC236}">
                <a16:creationId xmlns:a16="http://schemas.microsoft.com/office/drawing/2014/main" id="{4350C9DE-2053-2A1D-D18C-FE16516F74B7}"/>
              </a:ext>
            </a:extLst>
          </p:cNvPr>
          <p:cNvSpPr>
            <a:spLocks noGrp="1"/>
          </p:cNvSpPr>
          <p:nvPr>
            <p:ph type="pic" sz="quarter" idx="12"/>
          </p:nvPr>
        </p:nvSpPr>
        <p:spPr>
          <a:xfrm>
            <a:off x="6289675" y="1506538"/>
            <a:ext cx="5499100" cy="3441700"/>
          </a:xfrm>
          <a:prstGeom prst="rect">
            <a:avLst/>
          </a:prstGeom>
        </p:spPr>
        <p:txBody>
          <a:bodyPr/>
          <a:lstStyle/>
          <a:p>
            <a:endParaRPr lang="en-IN"/>
          </a:p>
        </p:txBody>
      </p:sp>
      <p:sp>
        <p:nvSpPr>
          <p:cNvPr id="9" name="Text Placeholder 8">
            <a:extLst>
              <a:ext uri="{FF2B5EF4-FFF2-40B4-BE49-F238E27FC236}">
                <a16:creationId xmlns:a16="http://schemas.microsoft.com/office/drawing/2014/main" id="{E90BC090-F418-22CB-713A-343C08C398FF}"/>
              </a:ext>
            </a:extLst>
          </p:cNvPr>
          <p:cNvSpPr>
            <a:spLocks noGrp="1"/>
          </p:cNvSpPr>
          <p:nvPr>
            <p:ph type="body" sz="quarter" idx="13"/>
          </p:nvPr>
        </p:nvSpPr>
        <p:spPr>
          <a:xfrm>
            <a:off x="403225" y="5227638"/>
            <a:ext cx="11360150" cy="87788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3612734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91"/>
        <p:cNvGrpSpPr/>
        <p:nvPr/>
      </p:nvGrpSpPr>
      <p:grpSpPr>
        <a:xfrm>
          <a:off x="0" y="0"/>
          <a:ext cx="0" cy="0"/>
          <a:chOff x="0" y="0"/>
          <a:chExt cx="0" cy="0"/>
        </a:xfrm>
      </p:grpSpPr>
      <p:sp>
        <p:nvSpPr>
          <p:cNvPr id="93" name="Google Shape;93;p15"/>
          <p:cNvSpPr txBox="1">
            <a:spLocks noGrp="1"/>
          </p:cNvSpPr>
          <p:nvPr>
            <p:ph type="body" idx="1"/>
          </p:nvPr>
        </p:nvSpPr>
        <p:spPr>
          <a:xfrm>
            <a:off x="838200" y="2023409"/>
            <a:ext cx="10515600" cy="3955636"/>
          </a:xfrm>
          <a:prstGeom prst="rect">
            <a:avLst/>
          </a:prstGeom>
          <a:noFill/>
          <a:ln>
            <a:noFill/>
          </a:ln>
        </p:spPr>
        <p:txBody>
          <a:bodyPr spcFirstLastPara="1" wrap="square" lIns="68575" tIns="34275" rIns="68575" bIns="34275" anchor="t" anchorCtr="0">
            <a:normAutofit/>
          </a:bodyPr>
          <a:lstStyle>
            <a:lvl1pPr marL="609585" lvl="0" indent="-423323" algn="l" rtl="0">
              <a:lnSpc>
                <a:spcPct val="90000"/>
              </a:lnSpc>
              <a:spcBef>
                <a:spcPts val="1067"/>
              </a:spcBef>
              <a:spcAft>
                <a:spcPts val="0"/>
              </a:spcAft>
              <a:buClr>
                <a:schemeClr val="dk1"/>
              </a:buClr>
              <a:buSzPts val="1400"/>
              <a:buChar char="•"/>
              <a:defRPr>
                <a:latin typeface="Calibri" panose="020F0502020204030204" pitchFamily="34" charset="0"/>
                <a:cs typeface="Calibri" panose="020F0502020204030204" pitchFamily="34" charset="0"/>
              </a:defRPr>
            </a:lvl1pPr>
            <a:lvl2pPr marL="1219170" lvl="1" indent="-423323" algn="l" rtl="0">
              <a:lnSpc>
                <a:spcPct val="90000"/>
              </a:lnSpc>
              <a:spcBef>
                <a:spcPts val="533"/>
              </a:spcBef>
              <a:spcAft>
                <a:spcPts val="0"/>
              </a:spcAft>
              <a:buClr>
                <a:schemeClr val="dk1"/>
              </a:buClr>
              <a:buSzPts val="1400"/>
              <a:buChar char="•"/>
              <a:defRPr/>
            </a:lvl2pPr>
            <a:lvl3pPr marL="1828754" lvl="2" indent="-423323" algn="l" rtl="0">
              <a:lnSpc>
                <a:spcPct val="90000"/>
              </a:lnSpc>
              <a:spcBef>
                <a:spcPts val="533"/>
              </a:spcBef>
              <a:spcAft>
                <a:spcPts val="0"/>
              </a:spcAft>
              <a:buClr>
                <a:schemeClr val="dk1"/>
              </a:buClr>
              <a:buSzPts val="1400"/>
              <a:buChar char="•"/>
              <a:defRPr/>
            </a:lvl3pPr>
            <a:lvl4pPr marL="2438339" lvl="3" indent="-423323" algn="l" rtl="0">
              <a:lnSpc>
                <a:spcPct val="90000"/>
              </a:lnSpc>
              <a:spcBef>
                <a:spcPts val="533"/>
              </a:spcBef>
              <a:spcAft>
                <a:spcPts val="0"/>
              </a:spcAft>
              <a:buClr>
                <a:schemeClr val="dk1"/>
              </a:buClr>
              <a:buSzPts val="1400"/>
              <a:buChar char="•"/>
              <a:defRPr/>
            </a:lvl4pPr>
            <a:lvl5pPr marL="3047924" lvl="4" indent="-423323" algn="l" rtl="0">
              <a:lnSpc>
                <a:spcPct val="90000"/>
              </a:lnSpc>
              <a:spcBef>
                <a:spcPts val="533"/>
              </a:spcBef>
              <a:spcAft>
                <a:spcPts val="0"/>
              </a:spcAft>
              <a:buClr>
                <a:schemeClr val="dk1"/>
              </a:buClr>
              <a:buSzPts val="1400"/>
              <a:buChar char="•"/>
              <a:defRPr/>
            </a:lvl5pPr>
            <a:lvl6pPr marL="3657509" lvl="5" indent="-423323" algn="l" rtl="0">
              <a:lnSpc>
                <a:spcPct val="90000"/>
              </a:lnSpc>
              <a:spcBef>
                <a:spcPts val="533"/>
              </a:spcBef>
              <a:spcAft>
                <a:spcPts val="0"/>
              </a:spcAft>
              <a:buClr>
                <a:schemeClr val="dk1"/>
              </a:buClr>
              <a:buSzPts val="1400"/>
              <a:buChar char="•"/>
              <a:defRPr/>
            </a:lvl6pPr>
            <a:lvl7pPr marL="4267093" lvl="6" indent="-423323" algn="l" rtl="0">
              <a:lnSpc>
                <a:spcPct val="90000"/>
              </a:lnSpc>
              <a:spcBef>
                <a:spcPts val="533"/>
              </a:spcBef>
              <a:spcAft>
                <a:spcPts val="0"/>
              </a:spcAft>
              <a:buClr>
                <a:schemeClr val="dk1"/>
              </a:buClr>
              <a:buSzPts val="1400"/>
              <a:buChar char="•"/>
              <a:defRPr/>
            </a:lvl7pPr>
            <a:lvl8pPr marL="4876678" lvl="7" indent="-423323" algn="l" rtl="0">
              <a:lnSpc>
                <a:spcPct val="90000"/>
              </a:lnSpc>
              <a:spcBef>
                <a:spcPts val="533"/>
              </a:spcBef>
              <a:spcAft>
                <a:spcPts val="0"/>
              </a:spcAft>
              <a:buClr>
                <a:schemeClr val="dk1"/>
              </a:buClr>
              <a:buSzPts val="1400"/>
              <a:buChar char="•"/>
              <a:defRPr/>
            </a:lvl8pPr>
            <a:lvl9pPr marL="5486263" lvl="8" indent="-423323" algn="l" rtl="0">
              <a:lnSpc>
                <a:spcPct val="90000"/>
              </a:lnSpc>
              <a:spcBef>
                <a:spcPts val="533"/>
              </a:spcBef>
              <a:spcAft>
                <a:spcPts val="0"/>
              </a:spcAft>
              <a:buClr>
                <a:schemeClr val="dk1"/>
              </a:buClr>
              <a:buSzPts val="1400"/>
              <a:buChar char="•"/>
              <a:defRPr/>
            </a:lvl9pPr>
          </a:lstStyle>
          <a:p>
            <a:endParaRPr dirty="0"/>
          </a:p>
        </p:txBody>
      </p:sp>
      <p:sp>
        <p:nvSpPr>
          <p:cNvPr id="4" name="Google Shape;45;p7">
            <a:extLst>
              <a:ext uri="{FF2B5EF4-FFF2-40B4-BE49-F238E27FC236}">
                <a16:creationId xmlns:a16="http://schemas.microsoft.com/office/drawing/2014/main" id="{EB44CB0A-F4B1-A402-3759-2C3528AB8E4F}"/>
              </a:ext>
            </a:extLst>
          </p:cNvPr>
          <p:cNvSpPr txBox="1">
            <a:spLocks noGrp="1"/>
          </p:cNvSpPr>
          <p:nvPr>
            <p:ph type="title"/>
          </p:nvPr>
        </p:nvSpPr>
        <p:spPr>
          <a:xfrm>
            <a:off x="403197" y="0"/>
            <a:ext cx="10675200" cy="11376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933">
                <a:solidFill>
                  <a:schemeClr val="tx1"/>
                </a:solidFill>
                <a:latin typeface="Raleway" pitchFamily="2" charset="0"/>
              </a:defRPr>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dirty="0"/>
          </a:p>
        </p:txBody>
      </p:sp>
      <p:sp>
        <p:nvSpPr>
          <p:cNvPr id="9" name="Slide Number Placeholder 5">
            <a:extLst>
              <a:ext uri="{FF2B5EF4-FFF2-40B4-BE49-F238E27FC236}">
                <a16:creationId xmlns:a16="http://schemas.microsoft.com/office/drawing/2014/main" id="{876617F3-2402-6614-1A74-28C7B4C54B24}"/>
              </a:ext>
            </a:extLst>
          </p:cNvPr>
          <p:cNvSpPr>
            <a:spLocks noGrp="1"/>
          </p:cNvSpPr>
          <p:nvPr>
            <p:ph type="sldNum" sz="quarter" idx="12"/>
          </p:nvPr>
        </p:nvSpPr>
        <p:spPr>
          <a:xfrm>
            <a:off x="11323907" y="6414447"/>
            <a:ext cx="731600" cy="355272"/>
          </a:xfrm>
          <a:prstGeom prst="rect">
            <a:avLst/>
          </a:prstGeom>
        </p:spPr>
        <p:txBody>
          <a:bodyPr/>
          <a:lstStyle>
            <a:lvl1pPr>
              <a:defRPr>
                <a:latin typeface="Raleway" pitchFamily="2" charset="0"/>
                <a:cs typeface="Calibri" panose="020F0502020204030204" pitchFamily="34" charset="0"/>
              </a:defRPr>
            </a:lvl1pPr>
          </a:lstStyle>
          <a:p>
            <a:fld id="{66B530E6-33B2-49CF-A736-7C25316E718C}" type="slidenum">
              <a:rPr lang="en-US" smtClean="0"/>
              <a:pPr/>
              <a:t>‹#›</a:t>
            </a:fld>
            <a:endParaRPr lang="en-US" dirty="0"/>
          </a:p>
        </p:txBody>
      </p:sp>
    </p:spTree>
    <p:extLst>
      <p:ext uri="{BB962C8B-B14F-4D97-AF65-F5344CB8AC3E}">
        <p14:creationId xmlns:p14="http://schemas.microsoft.com/office/powerpoint/2010/main" val="29325846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6E896A-68C9-7523-8C07-666BD0EFBA84}"/>
              </a:ext>
            </a:extLst>
          </p:cNvPr>
          <p:cNvSpPr>
            <a:spLocks noGrp="1"/>
          </p:cNvSpPr>
          <p:nvPr>
            <p:ph idx="1"/>
          </p:nvPr>
        </p:nvSpPr>
        <p:spPr>
          <a:xfrm>
            <a:off x="415600" y="2602499"/>
            <a:ext cx="11360800" cy="3153216"/>
          </a:xfrm>
          <a:prstGeom prst="rect">
            <a:avLst/>
          </a:prstGeom>
        </p:spPr>
        <p:txBody>
          <a:bodyPr/>
          <a:lstStyle>
            <a:lvl1pPr>
              <a:defRPr>
                <a:latin typeface="Calibri" panose="020F0502020204030204" pitchFamily="34" charset="0"/>
                <a:cs typeface="Calibri" panose="020F0502020204030204" pitchFamily="34" charset="0"/>
              </a:defRPr>
            </a:lvl1pPr>
            <a:lvl2pPr>
              <a:defRPr>
                <a:latin typeface="Raleway" pitchFamily="2" charset="0"/>
              </a:defRPr>
            </a:lvl2pPr>
            <a:lvl3pPr>
              <a:defRPr>
                <a:latin typeface="Raleway" pitchFamily="2" charset="0"/>
              </a:defRPr>
            </a:lvl3pPr>
            <a:lvl4pPr>
              <a:defRPr>
                <a:latin typeface="Raleway" pitchFamily="2" charset="0"/>
              </a:defRPr>
            </a:lvl4pPr>
            <a:lvl5pPr>
              <a:defRPr>
                <a:latin typeface="Raleway"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 name="Google Shape;45;p7">
            <a:extLst>
              <a:ext uri="{FF2B5EF4-FFF2-40B4-BE49-F238E27FC236}">
                <a16:creationId xmlns:a16="http://schemas.microsoft.com/office/drawing/2014/main" id="{2B1567C0-4287-5016-773D-60FC6944785E}"/>
              </a:ext>
            </a:extLst>
          </p:cNvPr>
          <p:cNvSpPr txBox="1">
            <a:spLocks noGrp="1"/>
          </p:cNvSpPr>
          <p:nvPr>
            <p:ph type="title"/>
          </p:nvPr>
        </p:nvSpPr>
        <p:spPr>
          <a:xfrm>
            <a:off x="403197" y="0"/>
            <a:ext cx="10675200" cy="11376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933">
                <a:solidFill>
                  <a:schemeClr val="tx1"/>
                </a:solidFill>
                <a:latin typeface="Raleway" pitchFamily="2" charset="0"/>
              </a:defRPr>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dirty="0"/>
          </a:p>
        </p:txBody>
      </p:sp>
      <p:sp>
        <p:nvSpPr>
          <p:cNvPr id="12" name="Slide Number Placeholder 5">
            <a:extLst>
              <a:ext uri="{FF2B5EF4-FFF2-40B4-BE49-F238E27FC236}">
                <a16:creationId xmlns:a16="http://schemas.microsoft.com/office/drawing/2014/main" id="{54CBDA10-C463-8A5E-0969-8CFE1D30C617}"/>
              </a:ext>
            </a:extLst>
          </p:cNvPr>
          <p:cNvSpPr>
            <a:spLocks noGrp="1"/>
          </p:cNvSpPr>
          <p:nvPr>
            <p:ph type="sldNum" sz="quarter" idx="12"/>
          </p:nvPr>
        </p:nvSpPr>
        <p:spPr>
          <a:xfrm>
            <a:off x="11323907" y="6414447"/>
            <a:ext cx="731600" cy="355272"/>
          </a:xfrm>
          <a:prstGeom prst="rect">
            <a:avLst/>
          </a:prstGeom>
        </p:spPr>
        <p:txBody>
          <a:bodyPr/>
          <a:lstStyle>
            <a:lvl1pPr>
              <a:defRPr>
                <a:latin typeface="Raleway" pitchFamily="2" charset="0"/>
                <a:cs typeface="Calibri" panose="020F0502020204030204" pitchFamily="34" charset="0"/>
              </a:defRPr>
            </a:lvl1pPr>
          </a:lstStyle>
          <a:p>
            <a:fld id="{66B530E6-33B2-49CF-A736-7C25316E718C}" type="slidenum">
              <a:rPr lang="en-US" smtClean="0"/>
              <a:pPr/>
              <a:t>‹#›</a:t>
            </a:fld>
            <a:endParaRPr lang="en-US" dirty="0"/>
          </a:p>
        </p:txBody>
      </p:sp>
    </p:spTree>
    <p:extLst>
      <p:ext uri="{BB962C8B-B14F-4D97-AF65-F5344CB8AC3E}">
        <p14:creationId xmlns:p14="http://schemas.microsoft.com/office/powerpoint/2010/main" val="3416484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03200" y="115200"/>
            <a:ext cx="11360800" cy="9432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dirty="0"/>
          </a:p>
        </p:txBody>
      </p:sp>
      <p:sp>
        <p:nvSpPr>
          <p:cNvPr id="27" name="Rectangle 26">
            <a:extLst>
              <a:ext uri="{FF2B5EF4-FFF2-40B4-BE49-F238E27FC236}">
                <a16:creationId xmlns:a16="http://schemas.microsoft.com/office/drawing/2014/main" id="{D2573FB6-F6A4-C682-F4CD-14CE8176A144}"/>
              </a:ext>
            </a:extLst>
          </p:cNvPr>
          <p:cNvSpPr/>
          <p:nvPr userDrawn="1"/>
        </p:nvSpPr>
        <p:spPr>
          <a:xfrm>
            <a:off x="0" y="6331389"/>
            <a:ext cx="12195029" cy="524801"/>
          </a:xfrm>
          <a:prstGeom prst="rect">
            <a:avLst/>
          </a:prstGeom>
          <a:solidFill>
            <a:srgbClr val="348E90"/>
          </a:solidFill>
          <a:ln>
            <a:noFill/>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400" dirty="0"/>
          </a:p>
        </p:txBody>
      </p:sp>
      <p:sp>
        <p:nvSpPr>
          <p:cNvPr id="8" name="Google Shape;8;p1"/>
          <p:cNvSpPr txBox="1">
            <a:spLocks noGrp="1"/>
          </p:cNvSpPr>
          <p:nvPr>
            <p:ph type="sldNum" idx="12"/>
          </p:nvPr>
        </p:nvSpPr>
        <p:spPr>
          <a:xfrm>
            <a:off x="11323907" y="6414447"/>
            <a:ext cx="731600" cy="355272"/>
          </a:xfrm>
          <a:prstGeom prst="rect">
            <a:avLst/>
          </a:prstGeom>
          <a:noFill/>
          <a:ln>
            <a:noFill/>
          </a:ln>
        </p:spPr>
        <p:txBody>
          <a:bodyPr spcFirstLastPara="1" wrap="square" lIns="91425" tIns="91425" rIns="91425" bIns="91425" anchor="ctr" anchorCtr="0">
            <a:noAutofit/>
          </a:bodyPr>
          <a:lstStyle>
            <a:lvl1pPr lvl="0" algn="r">
              <a:buNone/>
              <a:defRPr sz="1333">
                <a:solidFill>
                  <a:schemeClr val="bg1"/>
                </a:solidFill>
                <a:latin typeface="Raleway" pitchFamily="2" charset="0"/>
                <a:ea typeface="Open Sans"/>
                <a:cs typeface="Open Sans"/>
                <a:sym typeface="Open Sans"/>
              </a:defRPr>
            </a:lvl1pPr>
            <a:lvl2pPr lvl="1" algn="r">
              <a:buNone/>
              <a:defRPr sz="1333">
                <a:solidFill>
                  <a:schemeClr val="dk2"/>
                </a:solidFill>
                <a:latin typeface="Open Sans"/>
                <a:ea typeface="Open Sans"/>
                <a:cs typeface="Open Sans"/>
                <a:sym typeface="Open Sans"/>
              </a:defRPr>
            </a:lvl2pPr>
            <a:lvl3pPr lvl="2" algn="r">
              <a:buNone/>
              <a:defRPr sz="1333">
                <a:solidFill>
                  <a:schemeClr val="dk2"/>
                </a:solidFill>
                <a:latin typeface="Open Sans"/>
                <a:ea typeface="Open Sans"/>
                <a:cs typeface="Open Sans"/>
                <a:sym typeface="Open Sans"/>
              </a:defRPr>
            </a:lvl3pPr>
            <a:lvl4pPr lvl="3" algn="r">
              <a:buNone/>
              <a:defRPr sz="1333">
                <a:solidFill>
                  <a:schemeClr val="dk2"/>
                </a:solidFill>
                <a:latin typeface="Open Sans"/>
                <a:ea typeface="Open Sans"/>
                <a:cs typeface="Open Sans"/>
                <a:sym typeface="Open Sans"/>
              </a:defRPr>
            </a:lvl4pPr>
            <a:lvl5pPr lvl="4" algn="r">
              <a:buNone/>
              <a:defRPr sz="1333">
                <a:solidFill>
                  <a:schemeClr val="dk2"/>
                </a:solidFill>
                <a:latin typeface="Open Sans"/>
                <a:ea typeface="Open Sans"/>
                <a:cs typeface="Open Sans"/>
                <a:sym typeface="Open Sans"/>
              </a:defRPr>
            </a:lvl5pPr>
            <a:lvl6pPr lvl="5" algn="r">
              <a:buNone/>
              <a:defRPr sz="1333">
                <a:solidFill>
                  <a:schemeClr val="dk2"/>
                </a:solidFill>
                <a:latin typeface="Open Sans"/>
                <a:ea typeface="Open Sans"/>
                <a:cs typeface="Open Sans"/>
                <a:sym typeface="Open Sans"/>
              </a:defRPr>
            </a:lvl6pPr>
            <a:lvl7pPr lvl="6" algn="r">
              <a:buNone/>
              <a:defRPr sz="1333">
                <a:solidFill>
                  <a:schemeClr val="dk2"/>
                </a:solidFill>
                <a:latin typeface="Open Sans"/>
                <a:ea typeface="Open Sans"/>
                <a:cs typeface="Open Sans"/>
                <a:sym typeface="Open Sans"/>
              </a:defRPr>
            </a:lvl7pPr>
            <a:lvl8pPr lvl="7" algn="r">
              <a:buNone/>
              <a:defRPr sz="1333">
                <a:solidFill>
                  <a:schemeClr val="dk2"/>
                </a:solidFill>
                <a:latin typeface="Open Sans"/>
                <a:ea typeface="Open Sans"/>
                <a:cs typeface="Open Sans"/>
                <a:sym typeface="Open Sans"/>
              </a:defRPr>
            </a:lvl8pPr>
            <a:lvl9pPr lvl="8" algn="r">
              <a:buNone/>
              <a:defRPr sz="1333">
                <a:solidFill>
                  <a:schemeClr val="dk2"/>
                </a:solidFill>
                <a:latin typeface="Open Sans"/>
                <a:ea typeface="Open Sans"/>
                <a:cs typeface="Open Sans"/>
                <a:sym typeface="Open Sans"/>
              </a:defRPr>
            </a:lvl9pPr>
          </a:lstStyle>
          <a:p>
            <a:fld id="{00000000-1234-1234-1234-123412341234}" type="slidenum">
              <a:rPr lang="en" smtClean="0"/>
              <a:pPr/>
              <a:t>‹#›</a:t>
            </a:fld>
            <a:endParaRPr lang="en" dirty="0"/>
          </a:p>
        </p:txBody>
      </p:sp>
    </p:spTree>
    <p:extLst>
      <p:ext uri="{BB962C8B-B14F-4D97-AF65-F5344CB8AC3E}">
        <p14:creationId xmlns:p14="http://schemas.microsoft.com/office/powerpoint/2010/main" val="109456712"/>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74" r:id="rId6"/>
    <p:sldLayoutId id="2147483675" r:id="rId7"/>
    <p:sldLayoutId id="2147483666" r:id="rId8"/>
    <p:sldLayoutId id="2147483667" r:id="rId9"/>
    <p:sldLayoutId id="2147483668" r:id="rId10"/>
    <p:sldLayoutId id="2147483669" r:id="rId11"/>
    <p:sldLayoutId id="2147483670" r:id="rId12"/>
    <p:sldLayoutId id="2147483671" r:id="rId13"/>
    <p:sldLayoutId id="2147483673"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333" b="0" i="0" u="none" strike="noStrike" cap="none">
          <a:solidFill>
            <a:schemeClr val="tx1"/>
          </a:solidFill>
          <a:latin typeface="Raleway" pitchFamily="2" charset="0"/>
          <a:ea typeface="Raleway" pitchFamily="2" charset="0"/>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Raleway" pitchFamily="2" charset="0"/>
          <a:ea typeface="Raleway" pitchFamily="2" charset="0"/>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image" Target="../media/image54.emf"/><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6.emf"/><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image" Target="../media/image58.emf"/><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4.x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image" Target="../media/image62.emf"/><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image" Target="../media/image64.emf"/><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image" Target="../media/image66.emf"/><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image" Target="../media/image68.emf"/><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image" Target="../media/image70.emf"/><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3" Type="http://schemas.openxmlformats.org/officeDocument/2006/relationships/image" Target="../media/image73.emf"/><Relationship Id="rId2" Type="http://schemas.openxmlformats.org/officeDocument/2006/relationships/image" Target="../media/image72.emf"/><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image" Target="../media/image74.emf"/><Relationship Id="rId1" Type="http://schemas.openxmlformats.org/officeDocument/2006/relationships/slideLayout" Target="../slideLayouts/slideLayout8.xml"/></Relationships>
</file>

<file path=ppt/slides/_rels/slide74.xml.rels><?xml version="1.0" encoding="UTF-8" standalone="yes"?>
<Relationships xmlns="http://schemas.openxmlformats.org/package/2006/relationships"><Relationship Id="rId3" Type="http://schemas.openxmlformats.org/officeDocument/2006/relationships/image" Target="../media/image77.emf"/><Relationship Id="rId2" Type="http://schemas.openxmlformats.org/officeDocument/2006/relationships/image" Target="../media/image76.emf"/><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F8E0CC9-F31E-11D8-1BC2-56724FFBD5DA}"/>
              </a:ext>
            </a:extLst>
          </p:cNvPr>
          <p:cNvSpPr>
            <a:spLocks noGrp="1"/>
          </p:cNvSpPr>
          <p:nvPr>
            <p:ph type="body" idx="1"/>
          </p:nvPr>
        </p:nvSpPr>
        <p:spPr>
          <a:xfrm>
            <a:off x="838200" y="1924493"/>
            <a:ext cx="10515600" cy="4210493"/>
          </a:xfrm>
        </p:spPr>
        <p:txBody>
          <a:bodyPr>
            <a:normAutofit/>
          </a:bodyPr>
          <a:lstStyle/>
          <a:p>
            <a:pPr marL="186262" indent="0" algn="ctr">
              <a:buNone/>
            </a:pPr>
            <a:r>
              <a:rPr lang="en-IN" sz="2800" i="1" dirty="0"/>
              <a:t>Analysing gameplay data to uncover engagement, progression and purchase patterns.</a:t>
            </a:r>
          </a:p>
          <a:p>
            <a:pPr marL="186262" indent="0" algn="ctr">
              <a:buNone/>
            </a:pPr>
            <a:r>
              <a:rPr lang="en-IN" sz="2800" b="1" dirty="0"/>
              <a:t>Presented by </a:t>
            </a:r>
          </a:p>
          <a:p>
            <a:pPr marL="186262" indent="0" algn="ctr">
              <a:buNone/>
            </a:pPr>
            <a:r>
              <a:rPr lang="en-IN" sz="2800" i="1" dirty="0"/>
              <a:t>Ayush Chaudhary</a:t>
            </a:r>
          </a:p>
          <a:p>
            <a:pPr marL="186262" indent="0" algn="ctr">
              <a:buNone/>
            </a:pPr>
            <a:endParaRPr lang="en-US" sz="2800" dirty="0"/>
          </a:p>
          <a:p>
            <a:pPr marL="186262" indent="0" algn="ctr">
              <a:buNone/>
            </a:pPr>
            <a:r>
              <a:rPr lang="en-US" sz="2400" b="1" dirty="0"/>
              <a:t>Project For</a:t>
            </a:r>
          </a:p>
          <a:p>
            <a:pPr marL="186262" indent="0" algn="ctr">
              <a:buNone/>
            </a:pPr>
            <a:r>
              <a:rPr lang="en-US" sz="2400" i="1" dirty="0"/>
              <a:t>A Leading Online Game Platform</a:t>
            </a:r>
          </a:p>
          <a:p>
            <a:pPr marL="186262" indent="0">
              <a:buNone/>
            </a:pPr>
            <a:endParaRPr lang="en-US" sz="2800" dirty="0"/>
          </a:p>
        </p:txBody>
      </p:sp>
      <p:sp>
        <p:nvSpPr>
          <p:cNvPr id="3" name="Title 2">
            <a:extLst>
              <a:ext uri="{FF2B5EF4-FFF2-40B4-BE49-F238E27FC236}">
                <a16:creationId xmlns:a16="http://schemas.microsoft.com/office/drawing/2014/main" id="{CA85D316-6F8B-559E-B406-36225EEEE86E}"/>
              </a:ext>
            </a:extLst>
          </p:cNvPr>
          <p:cNvSpPr>
            <a:spLocks noGrp="1"/>
          </p:cNvSpPr>
          <p:nvPr>
            <p:ph type="title"/>
          </p:nvPr>
        </p:nvSpPr>
        <p:spPr>
          <a:xfrm>
            <a:off x="403197" y="0"/>
            <a:ext cx="10675200" cy="1754372"/>
          </a:xfrm>
        </p:spPr>
        <p:txBody>
          <a:bodyPr/>
          <a:lstStyle/>
          <a:p>
            <a:pPr algn="ctr"/>
            <a:r>
              <a:rPr lang="en-US" sz="3200" dirty="0"/>
              <a:t>Game Analytics: Behavior Patterns in Player Engagement and Progression</a:t>
            </a:r>
            <a:endParaRPr lang="en-IN" sz="3200" dirty="0"/>
          </a:p>
        </p:txBody>
      </p:sp>
    </p:spTree>
    <p:extLst>
      <p:ext uri="{BB962C8B-B14F-4D97-AF65-F5344CB8AC3E}">
        <p14:creationId xmlns:p14="http://schemas.microsoft.com/office/powerpoint/2010/main" val="40585863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110E6F-4ADB-D8CF-0723-FFA3E59D1B5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89152180-E3C9-3AB3-ABFA-75C06E0E3107}"/>
              </a:ext>
            </a:extLst>
          </p:cNvPr>
          <p:cNvSpPr>
            <a:spLocks noGrp="1"/>
          </p:cNvSpPr>
          <p:nvPr>
            <p:ph type="body" idx="1"/>
          </p:nvPr>
        </p:nvSpPr>
        <p:spPr>
          <a:xfrm>
            <a:off x="838200" y="2023408"/>
            <a:ext cx="10515600" cy="4367560"/>
          </a:xfrm>
        </p:spPr>
        <p:txBody>
          <a:bodyPr numCol="1">
            <a:normAutofit/>
          </a:bodyPr>
          <a:lstStyle/>
          <a:p>
            <a:r>
              <a:rPr lang="en-US" sz="2200" dirty="0"/>
              <a:t>The datatype of </a:t>
            </a:r>
            <a:r>
              <a:rPr lang="en-US" sz="2200" dirty="0" err="1"/>
              <a:t>PlayerID</a:t>
            </a:r>
            <a:r>
              <a:rPr lang="en-US" sz="2200" dirty="0"/>
              <a:t> is int which is prone to change.</a:t>
            </a:r>
          </a:p>
          <a:p>
            <a:r>
              <a:rPr lang="en-IN" sz="2200" dirty="0"/>
              <a:t>There are few records with </a:t>
            </a:r>
            <a:r>
              <a:rPr lang="en-IN" sz="2200" dirty="0" err="1"/>
              <a:t>SessionsPerWeek</a:t>
            </a:r>
            <a:r>
              <a:rPr lang="en-IN" sz="2200" dirty="0"/>
              <a:t> as zero but </a:t>
            </a:r>
            <a:r>
              <a:rPr lang="en-IN" sz="2200" dirty="0" err="1"/>
              <a:t>PlayTimeHours</a:t>
            </a:r>
            <a:r>
              <a:rPr lang="en-IN" sz="2200" dirty="0"/>
              <a:t> is nonzero</a:t>
            </a:r>
            <a:r>
              <a:rPr lang="en-IN" dirty="0"/>
              <a:t>.</a:t>
            </a:r>
            <a:endParaRPr lang="en-US" dirty="0"/>
          </a:p>
        </p:txBody>
      </p:sp>
      <p:sp>
        <p:nvSpPr>
          <p:cNvPr id="3" name="Title 2">
            <a:extLst>
              <a:ext uri="{FF2B5EF4-FFF2-40B4-BE49-F238E27FC236}">
                <a16:creationId xmlns:a16="http://schemas.microsoft.com/office/drawing/2014/main" id="{B576B53C-5FC2-30A5-42D0-6B8CF7B0C370}"/>
              </a:ext>
            </a:extLst>
          </p:cNvPr>
          <p:cNvSpPr>
            <a:spLocks noGrp="1"/>
          </p:cNvSpPr>
          <p:nvPr>
            <p:ph type="title"/>
          </p:nvPr>
        </p:nvSpPr>
        <p:spPr>
          <a:xfrm>
            <a:off x="403197" y="-1"/>
            <a:ext cx="10675200" cy="2023409"/>
          </a:xfrm>
        </p:spPr>
        <p:txBody>
          <a:bodyPr/>
          <a:lstStyle/>
          <a:p>
            <a:pPr algn="ctr"/>
            <a:r>
              <a:rPr lang="en-US" sz="4000" dirty="0"/>
              <a:t>Inconsistencies &amp; Discrepancies </a:t>
            </a:r>
            <a:br>
              <a:rPr lang="en-US" sz="4000" dirty="0"/>
            </a:br>
            <a:r>
              <a:rPr lang="en-US" sz="4000" dirty="0"/>
              <a:t>in Data</a:t>
            </a:r>
            <a:endParaRPr lang="en-IN" sz="4000" dirty="0"/>
          </a:p>
        </p:txBody>
      </p:sp>
      <p:pic>
        <p:nvPicPr>
          <p:cNvPr id="5" name="Picture 4">
            <a:extLst>
              <a:ext uri="{FF2B5EF4-FFF2-40B4-BE49-F238E27FC236}">
                <a16:creationId xmlns:a16="http://schemas.microsoft.com/office/drawing/2014/main" id="{F49DC016-E2CD-EADA-4BC6-638073CEBAE7}"/>
              </a:ext>
            </a:extLst>
          </p:cNvPr>
          <p:cNvPicPr>
            <a:picLocks noChangeAspect="1"/>
          </p:cNvPicPr>
          <p:nvPr/>
        </p:nvPicPr>
        <p:blipFill rotWithShape="1">
          <a:blip r:embed="rId2">
            <a:extLst>
              <a:ext uri="{28A0092B-C50C-407E-A947-70E740481C1C}">
                <a14:useLocalDpi xmlns:a14="http://schemas.microsoft.com/office/drawing/2010/main" val="0"/>
              </a:ext>
            </a:extLst>
          </a:blip>
          <a:srcRect l="-58766" t="321331" r="58766" b="-561131"/>
          <a:stretch>
            <a:fillRect/>
          </a:stretch>
        </p:blipFill>
        <p:spPr>
          <a:xfrm>
            <a:off x="838200" y="3136755"/>
            <a:ext cx="7227278" cy="1177338"/>
          </a:xfrm>
          <a:prstGeom prst="rect">
            <a:avLst/>
          </a:prstGeom>
        </p:spPr>
      </p:pic>
      <p:pic>
        <p:nvPicPr>
          <p:cNvPr id="6" name="Picture 5">
            <a:extLst>
              <a:ext uri="{FF2B5EF4-FFF2-40B4-BE49-F238E27FC236}">
                <a16:creationId xmlns:a16="http://schemas.microsoft.com/office/drawing/2014/main" id="{80C41AE2-D9F5-2E1D-3CF3-0D769A1402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8877" y="3457833"/>
            <a:ext cx="7863840" cy="1376760"/>
          </a:xfrm>
          <a:prstGeom prst="rect">
            <a:avLst/>
          </a:prstGeom>
        </p:spPr>
      </p:pic>
    </p:spTree>
    <p:extLst>
      <p:ext uri="{BB962C8B-B14F-4D97-AF65-F5344CB8AC3E}">
        <p14:creationId xmlns:p14="http://schemas.microsoft.com/office/powerpoint/2010/main" val="1758632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9DCB55-FED3-8C58-42B9-C03B799EC3BF}"/>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9AD657D-4745-2391-372E-18D05D9EF76A}"/>
              </a:ext>
            </a:extLst>
          </p:cNvPr>
          <p:cNvSpPr>
            <a:spLocks noGrp="1"/>
          </p:cNvSpPr>
          <p:nvPr>
            <p:ph type="body" idx="1"/>
          </p:nvPr>
        </p:nvSpPr>
        <p:spPr>
          <a:xfrm>
            <a:off x="838200" y="2117557"/>
            <a:ext cx="10515600" cy="3861487"/>
          </a:xfrm>
        </p:spPr>
        <p:txBody>
          <a:bodyPr/>
          <a:lstStyle/>
          <a:p>
            <a:r>
              <a:rPr lang="en-US" sz="2200" dirty="0"/>
              <a:t>Change the data type of </a:t>
            </a:r>
            <a:r>
              <a:rPr lang="en-US" sz="2200" dirty="0" err="1"/>
              <a:t>PlayerID</a:t>
            </a:r>
            <a:r>
              <a:rPr lang="en-US" sz="2200" dirty="0"/>
              <a:t> from int to varchar.</a:t>
            </a:r>
          </a:p>
          <a:p>
            <a:r>
              <a:rPr lang="en-US" sz="2200" dirty="0"/>
              <a:t>Update </a:t>
            </a:r>
            <a:r>
              <a:rPr lang="en-US" sz="2200" dirty="0" err="1"/>
              <a:t>PlayTimeHours</a:t>
            </a:r>
            <a:r>
              <a:rPr lang="en-US" sz="2200" dirty="0"/>
              <a:t> and set it to zero where </a:t>
            </a:r>
            <a:r>
              <a:rPr lang="en-US" sz="2200" dirty="0" err="1"/>
              <a:t>SessionsPerWeek</a:t>
            </a:r>
            <a:r>
              <a:rPr lang="en-US" sz="2200" dirty="0"/>
              <a:t> is zero.</a:t>
            </a:r>
          </a:p>
          <a:p>
            <a:endParaRPr lang="en-IN" dirty="0"/>
          </a:p>
        </p:txBody>
      </p:sp>
      <p:sp>
        <p:nvSpPr>
          <p:cNvPr id="3" name="Title 2">
            <a:extLst>
              <a:ext uri="{FF2B5EF4-FFF2-40B4-BE49-F238E27FC236}">
                <a16:creationId xmlns:a16="http://schemas.microsoft.com/office/drawing/2014/main" id="{7BF48CE0-9527-5385-9329-45B841C02D02}"/>
              </a:ext>
            </a:extLst>
          </p:cNvPr>
          <p:cNvSpPr>
            <a:spLocks noGrp="1"/>
          </p:cNvSpPr>
          <p:nvPr>
            <p:ph type="title"/>
          </p:nvPr>
        </p:nvSpPr>
        <p:spPr>
          <a:xfrm>
            <a:off x="403197" y="-1"/>
            <a:ext cx="10675200" cy="2001521"/>
          </a:xfrm>
        </p:spPr>
        <p:txBody>
          <a:bodyPr/>
          <a:lstStyle/>
          <a:p>
            <a:pPr algn="ctr"/>
            <a:r>
              <a:rPr lang="en-US" sz="4000" dirty="0"/>
              <a:t>Data Cleaning &amp; Fixes </a:t>
            </a:r>
            <a:br>
              <a:rPr lang="en-US" sz="4000" dirty="0"/>
            </a:br>
            <a:r>
              <a:rPr lang="en-US" sz="4000" dirty="0"/>
              <a:t>Applied</a:t>
            </a:r>
            <a:endParaRPr lang="en-IN" sz="4000" dirty="0"/>
          </a:p>
        </p:txBody>
      </p:sp>
    </p:spTree>
    <p:extLst>
      <p:ext uri="{BB962C8B-B14F-4D97-AF65-F5344CB8AC3E}">
        <p14:creationId xmlns:p14="http://schemas.microsoft.com/office/powerpoint/2010/main" val="34083645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98FC2C6-1A65-70C8-B041-64D28D3089E0}"/>
              </a:ext>
            </a:extLst>
          </p:cNvPr>
          <p:cNvSpPr>
            <a:spLocks noGrp="1"/>
          </p:cNvSpPr>
          <p:nvPr>
            <p:ph type="body" idx="1"/>
          </p:nvPr>
        </p:nvSpPr>
        <p:spPr/>
        <p:txBody>
          <a:bodyPr/>
          <a:lstStyle/>
          <a:p>
            <a:r>
              <a:rPr lang="en-US" dirty="0" err="1"/>
              <a:t>PlayTimeHours</a:t>
            </a:r>
            <a:r>
              <a:rPr lang="en-US" dirty="0"/>
              <a:t> is assumed to be a total play time of player in week.</a:t>
            </a:r>
          </a:p>
          <a:p>
            <a:r>
              <a:rPr lang="en-US" dirty="0" err="1"/>
              <a:t>AvgSessionDurationMinutes</a:t>
            </a:r>
            <a:r>
              <a:rPr lang="en-US" dirty="0"/>
              <a:t> is assumed to be a player’s life time playing average and this value is calculated in minutes.</a:t>
            </a:r>
          </a:p>
          <a:p>
            <a:r>
              <a:rPr lang="en-US" dirty="0"/>
              <a:t>In Location, Others is assumed all the other locations of players besides Asia, Europe, USA.</a:t>
            </a:r>
          </a:p>
          <a:p>
            <a:pPr marL="186262" indent="0">
              <a:buNone/>
            </a:pPr>
            <a:endParaRPr lang="en-IN" dirty="0"/>
          </a:p>
          <a:p>
            <a:endParaRPr lang="en-IN" dirty="0"/>
          </a:p>
        </p:txBody>
      </p:sp>
      <p:sp>
        <p:nvSpPr>
          <p:cNvPr id="3" name="Title 2">
            <a:extLst>
              <a:ext uri="{FF2B5EF4-FFF2-40B4-BE49-F238E27FC236}">
                <a16:creationId xmlns:a16="http://schemas.microsoft.com/office/drawing/2014/main" id="{2E473646-1E5C-B449-1AA5-C7102346C40A}"/>
              </a:ext>
            </a:extLst>
          </p:cNvPr>
          <p:cNvSpPr>
            <a:spLocks noGrp="1"/>
          </p:cNvSpPr>
          <p:nvPr>
            <p:ph type="title"/>
          </p:nvPr>
        </p:nvSpPr>
        <p:spPr/>
        <p:txBody>
          <a:bodyPr/>
          <a:lstStyle/>
          <a:p>
            <a:pPr algn="ctr"/>
            <a:r>
              <a:rPr lang="en-US" sz="4000" dirty="0"/>
              <a:t>Assumptions</a:t>
            </a:r>
            <a:endParaRPr lang="en-IN" sz="4000" dirty="0"/>
          </a:p>
        </p:txBody>
      </p:sp>
    </p:spTree>
    <p:extLst>
      <p:ext uri="{BB962C8B-B14F-4D97-AF65-F5344CB8AC3E}">
        <p14:creationId xmlns:p14="http://schemas.microsoft.com/office/powerpoint/2010/main" val="29107543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88E675-99DC-6F01-D9A8-B48874ACEFF4}"/>
              </a:ext>
            </a:extLst>
          </p:cNvPr>
          <p:cNvSpPr>
            <a:spLocks noGrp="1"/>
          </p:cNvSpPr>
          <p:nvPr>
            <p:ph type="body" idx="1"/>
          </p:nvPr>
        </p:nvSpPr>
        <p:spPr/>
        <p:txBody>
          <a:bodyPr/>
          <a:lstStyle/>
          <a:p>
            <a:endParaRPr lang="en-IN" dirty="0"/>
          </a:p>
        </p:txBody>
      </p:sp>
      <p:sp>
        <p:nvSpPr>
          <p:cNvPr id="3" name="Title 2">
            <a:extLst>
              <a:ext uri="{FF2B5EF4-FFF2-40B4-BE49-F238E27FC236}">
                <a16:creationId xmlns:a16="http://schemas.microsoft.com/office/drawing/2014/main" id="{84280080-0898-1BE8-550E-F3A5B1CB3ACE}"/>
              </a:ext>
            </a:extLst>
          </p:cNvPr>
          <p:cNvSpPr>
            <a:spLocks noGrp="1"/>
          </p:cNvSpPr>
          <p:nvPr>
            <p:ph type="title"/>
          </p:nvPr>
        </p:nvSpPr>
        <p:spPr/>
        <p:txBody>
          <a:bodyPr/>
          <a:lstStyle/>
          <a:p>
            <a:pPr algn="ctr"/>
            <a:r>
              <a:rPr lang="en-US" sz="4000" dirty="0"/>
              <a:t>Possible Analysis</a:t>
            </a:r>
            <a:endParaRPr lang="en-IN" sz="4000" dirty="0"/>
          </a:p>
        </p:txBody>
      </p:sp>
      <p:graphicFrame>
        <p:nvGraphicFramePr>
          <p:cNvPr id="4" name="Table 3">
            <a:extLst>
              <a:ext uri="{FF2B5EF4-FFF2-40B4-BE49-F238E27FC236}">
                <a16:creationId xmlns:a16="http://schemas.microsoft.com/office/drawing/2014/main" id="{09291F81-0E4F-4394-C890-286526D2A0F0}"/>
              </a:ext>
            </a:extLst>
          </p:cNvPr>
          <p:cNvGraphicFramePr>
            <a:graphicFrameLocks noGrp="1"/>
          </p:cNvGraphicFramePr>
          <p:nvPr>
            <p:extLst>
              <p:ext uri="{D42A27DB-BD31-4B8C-83A1-F6EECF244321}">
                <p14:modId xmlns:p14="http://schemas.microsoft.com/office/powerpoint/2010/main" val="660389420"/>
              </p:ext>
            </p:extLst>
          </p:nvPr>
        </p:nvGraphicFramePr>
        <p:xfrm>
          <a:off x="403197" y="2023408"/>
          <a:ext cx="11467378" cy="3955634"/>
        </p:xfrm>
        <a:graphic>
          <a:graphicData uri="http://schemas.openxmlformats.org/drawingml/2006/table">
            <a:tbl>
              <a:tblPr firstRow="1" bandRow="1">
                <a:tableStyleId>{073A0DAA-6AF3-43AB-8588-CEC1D06C72B9}</a:tableStyleId>
              </a:tblPr>
              <a:tblGrid>
                <a:gridCol w="5733689">
                  <a:extLst>
                    <a:ext uri="{9D8B030D-6E8A-4147-A177-3AD203B41FA5}">
                      <a16:colId xmlns:a16="http://schemas.microsoft.com/office/drawing/2014/main" val="1044909290"/>
                    </a:ext>
                  </a:extLst>
                </a:gridCol>
                <a:gridCol w="5733689">
                  <a:extLst>
                    <a:ext uri="{9D8B030D-6E8A-4147-A177-3AD203B41FA5}">
                      <a16:colId xmlns:a16="http://schemas.microsoft.com/office/drawing/2014/main" val="690285584"/>
                    </a:ext>
                  </a:extLst>
                </a:gridCol>
              </a:tblGrid>
              <a:tr h="987969">
                <a:tc>
                  <a:txBody>
                    <a:bodyPr/>
                    <a:lstStyle/>
                    <a:p>
                      <a:r>
                        <a:rPr lang="en-US" dirty="0"/>
                        <a:t>Analysis</a:t>
                      </a:r>
                      <a:endParaRPr lang="en-IN" dirty="0"/>
                    </a:p>
                  </a:txBody>
                  <a:tcPr/>
                </a:tc>
                <a:tc>
                  <a:txBody>
                    <a:bodyPr/>
                    <a:lstStyle/>
                    <a:p>
                      <a:r>
                        <a:rPr lang="en-US" dirty="0"/>
                        <a:t>What can be done…</a:t>
                      </a:r>
                      <a:endParaRPr lang="en-IN" dirty="0"/>
                    </a:p>
                  </a:txBody>
                  <a:tcPr/>
                </a:tc>
                <a:extLst>
                  <a:ext uri="{0D108BD9-81ED-4DB2-BD59-A6C34878D82A}">
                    <a16:rowId xmlns:a16="http://schemas.microsoft.com/office/drawing/2014/main" val="2265348678"/>
                  </a:ext>
                </a:extLst>
              </a:tr>
              <a:tr h="989848">
                <a:tc>
                  <a:txBody>
                    <a:bodyPr/>
                    <a:lstStyle/>
                    <a:p>
                      <a:r>
                        <a:rPr lang="en-US" dirty="0"/>
                        <a:t>Descriptive</a:t>
                      </a:r>
                      <a:endParaRPr lang="en-IN" dirty="0"/>
                    </a:p>
                  </a:txBody>
                  <a:tcPr/>
                </a:tc>
                <a:tc>
                  <a:txBody>
                    <a:bodyPr/>
                    <a:lstStyle/>
                    <a:p>
                      <a:r>
                        <a:rPr lang="en-US" dirty="0"/>
                        <a:t>Summarize Player Demographics, average playtime, session frequency, and purchase behavior</a:t>
                      </a:r>
                      <a:endParaRPr lang="en-IN" dirty="0"/>
                    </a:p>
                  </a:txBody>
                  <a:tcPr/>
                </a:tc>
                <a:extLst>
                  <a:ext uri="{0D108BD9-81ED-4DB2-BD59-A6C34878D82A}">
                    <a16:rowId xmlns:a16="http://schemas.microsoft.com/office/drawing/2014/main" val="322307730"/>
                  </a:ext>
                </a:extLst>
              </a:tr>
              <a:tr h="987969">
                <a:tc>
                  <a:txBody>
                    <a:bodyPr/>
                    <a:lstStyle/>
                    <a:p>
                      <a:r>
                        <a:rPr lang="en-US" dirty="0"/>
                        <a:t>Diagnostic</a:t>
                      </a:r>
                      <a:endParaRPr lang="en-IN" dirty="0"/>
                    </a:p>
                  </a:txBody>
                  <a:tcPr/>
                </a:tc>
                <a:tc>
                  <a:txBody>
                    <a:bodyPr/>
                    <a:lstStyle/>
                    <a:p>
                      <a:r>
                        <a:rPr lang="en-US" dirty="0"/>
                        <a:t>Identify the reasons for low engagement and          in- game purchase.</a:t>
                      </a:r>
                      <a:endParaRPr lang="en-IN" dirty="0"/>
                    </a:p>
                  </a:txBody>
                  <a:tcPr/>
                </a:tc>
                <a:extLst>
                  <a:ext uri="{0D108BD9-81ED-4DB2-BD59-A6C34878D82A}">
                    <a16:rowId xmlns:a16="http://schemas.microsoft.com/office/drawing/2014/main" val="4264815392"/>
                  </a:ext>
                </a:extLst>
              </a:tr>
              <a:tr h="989848">
                <a:tc>
                  <a:txBody>
                    <a:bodyPr/>
                    <a:lstStyle/>
                    <a:p>
                      <a:r>
                        <a:rPr lang="en-US" dirty="0"/>
                        <a:t>Prescriptive</a:t>
                      </a:r>
                      <a:endParaRPr lang="en-IN" dirty="0"/>
                    </a:p>
                  </a:txBody>
                  <a:tcPr/>
                </a:tc>
                <a:tc>
                  <a:txBody>
                    <a:bodyPr/>
                    <a:lstStyle/>
                    <a:p>
                      <a:r>
                        <a:rPr lang="en-US" dirty="0"/>
                        <a:t>Recommend personalized games with prescriptive difficulty to boost engagement and purchases.</a:t>
                      </a:r>
                      <a:endParaRPr lang="en-IN" dirty="0"/>
                    </a:p>
                  </a:txBody>
                  <a:tcPr/>
                </a:tc>
                <a:extLst>
                  <a:ext uri="{0D108BD9-81ED-4DB2-BD59-A6C34878D82A}">
                    <a16:rowId xmlns:a16="http://schemas.microsoft.com/office/drawing/2014/main" val="313361201"/>
                  </a:ext>
                </a:extLst>
              </a:tr>
            </a:tbl>
          </a:graphicData>
        </a:graphic>
      </p:graphicFrame>
    </p:spTree>
    <p:extLst>
      <p:ext uri="{BB962C8B-B14F-4D97-AF65-F5344CB8AC3E}">
        <p14:creationId xmlns:p14="http://schemas.microsoft.com/office/powerpoint/2010/main" val="4976541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CEE547-D035-F1B1-6027-C5C4B5006075}"/>
              </a:ext>
            </a:extLst>
          </p:cNvPr>
          <p:cNvSpPr>
            <a:spLocks noGrp="1"/>
          </p:cNvSpPr>
          <p:nvPr>
            <p:ph type="body" idx="1"/>
          </p:nvPr>
        </p:nvSpPr>
        <p:spPr/>
        <p:txBody>
          <a:bodyPr/>
          <a:lstStyle/>
          <a:p>
            <a:endParaRPr lang="en-IN" dirty="0"/>
          </a:p>
        </p:txBody>
      </p:sp>
      <p:sp>
        <p:nvSpPr>
          <p:cNvPr id="3" name="Title 2">
            <a:extLst>
              <a:ext uri="{FF2B5EF4-FFF2-40B4-BE49-F238E27FC236}">
                <a16:creationId xmlns:a16="http://schemas.microsoft.com/office/drawing/2014/main" id="{42D8F536-9F9D-9151-57D9-7332FE42CE1F}"/>
              </a:ext>
            </a:extLst>
          </p:cNvPr>
          <p:cNvSpPr>
            <a:spLocks noGrp="1"/>
          </p:cNvSpPr>
          <p:nvPr>
            <p:ph type="title"/>
          </p:nvPr>
        </p:nvSpPr>
        <p:spPr/>
        <p:txBody>
          <a:bodyPr/>
          <a:lstStyle/>
          <a:p>
            <a:pPr algn="ctr"/>
            <a:r>
              <a:rPr lang="en-US" dirty="0"/>
              <a:t>KPI’s</a:t>
            </a:r>
            <a:endParaRPr lang="en-IN" dirty="0"/>
          </a:p>
        </p:txBody>
      </p:sp>
      <p:graphicFrame>
        <p:nvGraphicFramePr>
          <p:cNvPr id="4" name="Table 3">
            <a:extLst>
              <a:ext uri="{FF2B5EF4-FFF2-40B4-BE49-F238E27FC236}">
                <a16:creationId xmlns:a16="http://schemas.microsoft.com/office/drawing/2014/main" id="{BC866725-1B7D-D8E0-FE46-12C2FEFA5DA4}"/>
              </a:ext>
            </a:extLst>
          </p:cNvPr>
          <p:cNvGraphicFramePr>
            <a:graphicFrameLocks noGrp="1"/>
          </p:cNvGraphicFramePr>
          <p:nvPr>
            <p:extLst>
              <p:ext uri="{D42A27DB-BD31-4B8C-83A1-F6EECF244321}">
                <p14:modId xmlns:p14="http://schemas.microsoft.com/office/powerpoint/2010/main" val="13280332"/>
              </p:ext>
            </p:extLst>
          </p:nvPr>
        </p:nvGraphicFramePr>
        <p:xfrm>
          <a:off x="403197" y="2023408"/>
          <a:ext cx="11443364" cy="3955635"/>
        </p:xfrm>
        <a:graphic>
          <a:graphicData uri="http://schemas.openxmlformats.org/drawingml/2006/table">
            <a:tbl>
              <a:tblPr firstRow="1" bandRow="1">
                <a:tableStyleId>{073A0DAA-6AF3-43AB-8588-CEC1D06C72B9}</a:tableStyleId>
              </a:tblPr>
              <a:tblGrid>
                <a:gridCol w="2878939">
                  <a:extLst>
                    <a:ext uri="{9D8B030D-6E8A-4147-A177-3AD203B41FA5}">
                      <a16:colId xmlns:a16="http://schemas.microsoft.com/office/drawing/2014/main" val="4046146198"/>
                    </a:ext>
                  </a:extLst>
                </a:gridCol>
                <a:gridCol w="3218620">
                  <a:extLst>
                    <a:ext uri="{9D8B030D-6E8A-4147-A177-3AD203B41FA5}">
                      <a16:colId xmlns:a16="http://schemas.microsoft.com/office/drawing/2014/main" val="2579938964"/>
                    </a:ext>
                  </a:extLst>
                </a:gridCol>
                <a:gridCol w="5345805">
                  <a:extLst>
                    <a:ext uri="{9D8B030D-6E8A-4147-A177-3AD203B41FA5}">
                      <a16:colId xmlns:a16="http://schemas.microsoft.com/office/drawing/2014/main" val="701157553"/>
                    </a:ext>
                  </a:extLst>
                </a:gridCol>
              </a:tblGrid>
              <a:tr h="791127">
                <a:tc>
                  <a:txBody>
                    <a:bodyPr/>
                    <a:lstStyle/>
                    <a:p>
                      <a:r>
                        <a:rPr lang="en-US" dirty="0"/>
                        <a:t>KPI’s</a:t>
                      </a:r>
                      <a:endParaRPr lang="en-IN" dirty="0"/>
                    </a:p>
                  </a:txBody>
                  <a:tcPr/>
                </a:tc>
                <a:tc>
                  <a:txBody>
                    <a:bodyPr/>
                    <a:lstStyle/>
                    <a:p>
                      <a:r>
                        <a:rPr lang="en-US" dirty="0" err="1"/>
                        <a:t>Caculations</a:t>
                      </a:r>
                      <a:endParaRPr lang="en-IN" dirty="0"/>
                    </a:p>
                  </a:txBody>
                  <a:tcPr/>
                </a:tc>
                <a:tc>
                  <a:txBody>
                    <a:bodyPr/>
                    <a:lstStyle/>
                    <a:p>
                      <a:r>
                        <a:rPr lang="en-US" dirty="0"/>
                        <a:t>Description</a:t>
                      </a:r>
                      <a:endParaRPr lang="en-IN" dirty="0"/>
                    </a:p>
                  </a:txBody>
                  <a:tcPr/>
                </a:tc>
                <a:extLst>
                  <a:ext uri="{0D108BD9-81ED-4DB2-BD59-A6C34878D82A}">
                    <a16:rowId xmlns:a16="http://schemas.microsoft.com/office/drawing/2014/main" val="1375894886"/>
                  </a:ext>
                </a:extLst>
              </a:tr>
              <a:tr h="791127">
                <a:tc>
                  <a:txBody>
                    <a:bodyPr/>
                    <a:lstStyle/>
                    <a:p>
                      <a:r>
                        <a:rPr lang="en-US" dirty="0" err="1"/>
                        <a:t>TotalPlayers</a:t>
                      </a:r>
                      <a:endParaRPr lang="en-IN" dirty="0"/>
                    </a:p>
                  </a:txBody>
                  <a:tcPr/>
                </a:tc>
                <a:tc>
                  <a:txBody>
                    <a:bodyPr/>
                    <a:lstStyle/>
                    <a:p>
                      <a:r>
                        <a:rPr lang="en-US" dirty="0"/>
                        <a:t>Distinct </a:t>
                      </a:r>
                      <a:r>
                        <a:rPr lang="en-US" dirty="0" err="1"/>
                        <a:t>PlayerID</a:t>
                      </a:r>
                      <a:r>
                        <a:rPr lang="en-US" dirty="0"/>
                        <a:t> count</a:t>
                      </a:r>
                      <a:endParaRPr lang="en-IN" dirty="0"/>
                    </a:p>
                  </a:txBody>
                  <a:tcPr/>
                </a:tc>
                <a:tc>
                  <a:txBody>
                    <a:bodyPr/>
                    <a:lstStyle/>
                    <a:p>
                      <a:r>
                        <a:rPr lang="en-US" dirty="0"/>
                        <a:t>Total Distinct Players</a:t>
                      </a:r>
                      <a:endParaRPr lang="en-IN" dirty="0"/>
                    </a:p>
                  </a:txBody>
                  <a:tcPr/>
                </a:tc>
                <a:extLst>
                  <a:ext uri="{0D108BD9-81ED-4DB2-BD59-A6C34878D82A}">
                    <a16:rowId xmlns:a16="http://schemas.microsoft.com/office/drawing/2014/main" val="1280002018"/>
                  </a:ext>
                </a:extLst>
              </a:tr>
              <a:tr h="791127">
                <a:tc>
                  <a:txBody>
                    <a:bodyPr/>
                    <a:lstStyle/>
                    <a:p>
                      <a:r>
                        <a:rPr lang="en-US" dirty="0" err="1"/>
                        <a:t>TotalPlayTimeHours</a:t>
                      </a:r>
                      <a:endParaRPr lang="en-IN" dirty="0"/>
                    </a:p>
                  </a:txBody>
                  <a:tcPr/>
                </a:tc>
                <a:tc>
                  <a:txBody>
                    <a:bodyPr/>
                    <a:lstStyle/>
                    <a:p>
                      <a:r>
                        <a:rPr lang="en-US" dirty="0"/>
                        <a:t>Sum(</a:t>
                      </a:r>
                      <a:r>
                        <a:rPr lang="en-US" dirty="0" err="1"/>
                        <a:t>PlayTimeHours</a:t>
                      </a:r>
                      <a:r>
                        <a:rPr lang="en-US" dirty="0"/>
                        <a:t>)</a:t>
                      </a:r>
                      <a:endParaRPr lang="en-IN" dirty="0"/>
                    </a:p>
                  </a:txBody>
                  <a:tcPr/>
                </a:tc>
                <a:tc>
                  <a:txBody>
                    <a:bodyPr/>
                    <a:lstStyle/>
                    <a:p>
                      <a:r>
                        <a:rPr lang="en-US" dirty="0"/>
                        <a:t>For tracking overall engagement</a:t>
                      </a:r>
                      <a:endParaRPr lang="en-IN" dirty="0"/>
                    </a:p>
                  </a:txBody>
                  <a:tcPr/>
                </a:tc>
                <a:extLst>
                  <a:ext uri="{0D108BD9-81ED-4DB2-BD59-A6C34878D82A}">
                    <a16:rowId xmlns:a16="http://schemas.microsoft.com/office/drawing/2014/main" val="1408904727"/>
                  </a:ext>
                </a:extLst>
              </a:tr>
              <a:tr h="791127">
                <a:tc>
                  <a:txBody>
                    <a:bodyPr/>
                    <a:lstStyle/>
                    <a:p>
                      <a:r>
                        <a:rPr lang="en-US" dirty="0" err="1"/>
                        <a:t>WeeklyAvgPlayTime</a:t>
                      </a:r>
                      <a:endParaRPr lang="en-IN" dirty="0"/>
                    </a:p>
                  </a:txBody>
                  <a:tcPr/>
                </a:tc>
                <a:tc>
                  <a:txBody>
                    <a:bodyPr/>
                    <a:lstStyle/>
                    <a:p>
                      <a:r>
                        <a:rPr lang="en-US" dirty="0"/>
                        <a:t>Avg(</a:t>
                      </a:r>
                      <a:r>
                        <a:rPr lang="en-US" dirty="0" err="1"/>
                        <a:t>WeeklyAvgPlayTime</a:t>
                      </a:r>
                      <a:r>
                        <a:rPr lang="en-US" dirty="0"/>
                        <a:t>)</a:t>
                      </a:r>
                      <a:endParaRPr lang="en-IN" dirty="0"/>
                    </a:p>
                  </a:txBody>
                  <a:tcPr/>
                </a:tc>
                <a:tc>
                  <a:txBody>
                    <a:bodyPr/>
                    <a:lstStyle/>
                    <a:p>
                      <a:r>
                        <a:rPr lang="en-US" dirty="0"/>
                        <a:t>For tracking weekly engagement</a:t>
                      </a:r>
                      <a:endParaRPr lang="en-IN" dirty="0"/>
                    </a:p>
                  </a:txBody>
                  <a:tcPr/>
                </a:tc>
                <a:extLst>
                  <a:ext uri="{0D108BD9-81ED-4DB2-BD59-A6C34878D82A}">
                    <a16:rowId xmlns:a16="http://schemas.microsoft.com/office/drawing/2014/main" val="338059202"/>
                  </a:ext>
                </a:extLst>
              </a:tr>
              <a:tr h="791127">
                <a:tc>
                  <a:txBody>
                    <a:bodyPr/>
                    <a:lstStyle/>
                    <a:p>
                      <a:r>
                        <a:rPr lang="en-US" dirty="0" err="1"/>
                        <a:t>AvgLifeLongPlayTime</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Avg(</a:t>
                      </a:r>
                      <a:r>
                        <a:rPr lang="en-US" dirty="0" err="1"/>
                        <a:t>AvgSessionDurationMinutes</a:t>
                      </a:r>
                      <a:r>
                        <a:rPr lang="en-US" dirty="0"/>
                        <a:t>)</a:t>
                      </a:r>
                      <a:endParaRPr lang="en-IN" dirty="0"/>
                    </a:p>
                  </a:txBody>
                  <a:tcPr/>
                </a:tc>
                <a:tc>
                  <a:txBody>
                    <a:bodyPr/>
                    <a:lstStyle/>
                    <a:p>
                      <a:r>
                        <a:rPr lang="en-US" dirty="0"/>
                        <a:t>For tracking overall Trend</a:t>
                      </a:r>
                      <a:endParaRPr lang="en-IN" dirty="0"/>
                    </a:p>
                  </a:txBody>
                  <a:tcPr/>
                </a:tc>
                <a:extLst>
                  <a:ext uri="{0D108BD9-81ED-4DB2-BD59-A6C34878D82A}">
                    <a16:rowId xmlns:a16="http://schemas.microsoft.com/office/drawing/2014/main" val="3981289600"/>
                  </a:ext>
                </a:extLst>
              </a:tr>
            </a:tbl>
          </a:graphicData>
        </a:graphic>
      </p:graphicFrame>
    </p:spTree>
    <p:extLst>
      <p:ext uri="{BB962C8B-B14F-4D97-AF65-F5344CB8AC3E}">
        <p14:creationId xmlns:p14="http://schemas.microsoft.com/office/powerpoint/2010/main" val="3739474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8B8AA9-2431-50F0-CE81-B4F7173EDCD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211D6B1-69EC-7C4F-8E66-C8FB142FE5A4}"/>
              </a:ext>
            </a:extLst>
          </p:cNvPr>
          <p:cNvSpPr>
            <a:spLocks noGrp="1"/>
          </p:cNvSpPr>
          <p:nvPr>
            <p:ph type="body" idx="1"/>
          </p:nvPr>
        </p:nvSpPr>
        <p:spPr/>
        <p:txBody>
          <a:bodyPr/>
          <a:lstStyle/>
          <a:p>
            <a:endParaRPr lang="en-IN" dirty="0"/>
          </a:p>
        </p:txBody>
      </p:sp>
      <p:sp>
        <p:nvSpPr>
          <p:cNvPr id="3" name="Title 2">
            <a:extLst>
              <a:ext uri="{FF2B5EF4-FFF2-40B4-BE49-F238E27FC236}">
                <a16:creationId xmlns:a16="http://schemas.microsoft.com/office/drawing/2014/main" id="{5070F27A-7671-C313-DA20-963C0BD2E262}"/>
              </a:ext>
            </a:extLst>
          </p:cNvPr>
          <p:cNvSpPr>
            <a:spLocks noGrp="1"/>
          </p:cNvSpPr>
          <p:nvPr>
            <p:ph type="title"/>
          </p:nvPr>
        </p:nvSpPr>
        <p:spPr/>
        <p:txBody>
          <a:bodyPr/>
          <a:lstStyle/>
          <a:p>
            <a:pPr algn="ctr"/>
            <a:r>
              <a:rPr lang="en-US" dirty="0"/>
              <a:t>KPI’s</a:t>
            </a:r>
            <a:endParaRPr lang="en-IN" dirty="0"/>
          </a:p>
        </p:txBody>
      </p:sp>
      <p:graphicFrame>
        <p:nvGraphicFramePr>
          <p:cNvPr id="4" name="Table 3">
            <a:extLst>
              <a:ext uri="{FF2B5EF4-FFF2-40B4-BE49-F238E27FC236}">
                <a16:creationId xmlns:a16="http://schemas.microsoft.com/office/drawing/2014/main" id="{52C23B39-0B0C-E130-4C93-375FAD05B62A}"/>
              </a:ext>
            </a:extLst>
          </p:cNvPr>
          <p:cNvGraphicFramePr>
            <a:graphicFrameLocks noGrp="1"/>
          </p:cNvGraphicFramePr>
          <p:nvPr>
            <p:extLst>
              <p:ext uri="{D42A27DB-BD31-4B8C-83A1-F6EECF244321}">
                <p14:modId xmlns:p14="http://schemas.microsoft.com/office/powerpoint/2010/main" val="2376528174"/>
              </p:ext>
            </p:extLst>
          </p:nvPr>
        </p:nvGraphicFramePr>
        <p:xfrm>
          <a:off x="403197" y="2010200"/>
          <a:ext cx="11452105" cy="3955635"/>
        </p:xfrm>
        <a:graphic>
          <a:graphicData uri="http://schemas.openxmlformats.org/drawingml/2006/table">
            <a:tbl>
              <a:tblPr firstRow="1" bandRow="1">
                <a:tableStyleId>{073A0DAA-6AF3-43AB-8588-CEC1D06C72B9}</a:tableStyleId>
              </a:tblPr>
              <a:tblGrid>
                <a:gridCol w="2526550">
                  <a:extLst>
                    <a:ext uri="{9D8B030D-6E8A-4147-A177-3AD203B41FA5}">
                      <a16:colId xmlns:a16="http://schemas.microsoft.com/office/drawing/2014/main" val="4046146198"/>
                    </a:ext>
                  </a:extLst>
                </a:gridCol>
                <a:gridCol w="3501533">
                  <a:extLst>
                    <a:ext uri="{9D8B030D-6E8A-4147-A177-3AD203B41FA5}">
                      <a16:colId xmlns:a16="http://schemas.microsoft.com/office/drawing/2014/main" val="2579938964"/>
                    </a:ext>
                  </a:extLst>
                </a:gridCol>
                <a:gridCol w="5424022">
                  <a:extLst>
                    <a:ext uri="{9D8B030D-6E8A-4147-A177-3AD203B41FA5}">
                      <a16:colId xmlns:a16="http://schemas.microsoft.com/office/drawing/2014/main" val="701157553"/>
                    </a:ext>
                  </a:extLst>
                </a:gridCol>
              </a:tblGrid>
              <a:tr h="791127">
                <a:tc>
                  <a:txBody>
                    <a:bodyPr/>
                    <a:lstStyle/>
                    <a:p>
                      <a:r>
                        <a:rPr lang="en-US" dirty="0"/>
                        <a:t>KPI’s</a:t>
                      </a:r>
                      <a:endParaRPr lang="en-IN" dirty="0"/>
                    </a:p>
                  </a:txBody>
                  <a:tcPr/>
                </a:tc>
                <a:tc>
                  <a:txBody>
                    <a:bodyPr/>
                    <a:lstStyle/>
                    <a:p>
                      <a:r>
                        <a:rPr lang="en-US" dirty="0" err="1"/>
                        <a:t>Caculations</a:t>
                      </a:r>
                      <a:endParaRPr lang="en-IN" dirty="0"/>
                    </a:p>
                  </a:txBody>
                  <a:tcPr/>
                </a:tc>
                <a:tc>
                  <a:txBody>
                    <a:bodyPr/>
                    <a:lstStyle/>
                    <a:p>
                      <a:r>
                        <a:rPr lang="en-US" dirty="0"/>
                        <a:t>Description</a:t>
                      </a:r>
                      <a:endParaRPr lang="en-IN" dirty="0"/>
                    </a:p>
                  </a:txBody>
                  <a:tcPr/>
                </a:tc>
                <a:extLst>
                  <a:ext uri="{0D108BD9-81ED-4DB2-BD59-A6C34878D82A}">
                    <a16:rowId xmlns:a16="http://schemas.microsoft.com/office/drawing/2014/main" val="1375894886"/>
                  </a:ext>
                </a:extLst>
              </a:tr>
              <a:tr h="791127">
                <a:tc>
                  <a:txBody>
                    <a:bodyPr/>
                    <a:lstStyle/>
                    <a:p>
                      <a:r>
                        <a:rPr lang="en-US" dirty="0" err="1"/>
                        <a:t>TotalClusters</a:t>
                      </a:r>
                      <a:endParaRPr lang="en-IN" dirty="0"/>
                    </a:p>
                  </a:txBody>
                  <a:tcPr/>
                </a:tc>
                <a:tc>
                  <a:txBody>
                    <a:bodyPr/>
                    <a:lstStyle/>
                    <a:p>
                      <a:r>
                        <a:rPr lang="en-US" dirty="0"/>
                        <a:t>Count(Distinct </a:t>
                      </a:r>
                      <a:r>
                        <a:rPr lang="en-US" dirty="0" err="1"/>
                        <a:t>Cluster_Label</a:t>
                      </a:r>
                      <a:r>
                        <a:rPr lang="en-US" dirty="0"/>
                        <a:t>)</a:t>
                      </a:r>
                      <a:endParaRPr lang="en-IN" dirty="0"/>
                    </a:p>
                  </a:txBody>
                  <a:tcPr/>
                </a:tc>
                <a:tc>
                  <a:txBody>
                    <a:bodyPr/>
                    <a:lstStyle/>
                    <a:p>
                      <a:r>
                        <a:rPr lang="en-US" dirty="0"/>
                        <a:t>Total Players Segment for better strategies</a:t>
                      </a:r>
                      <a:endParaRPr lang="en-IN" dirty="0"/>
                    </a:p>
                  </a:txBody>
                  <a:tcPr/>
                </a:tc>
                <a:extLst>
                  <a:ext uri="{0D108BD9-81ED-4DB2-BD59-A6C34878D82A}">
                    <a16:rowId xmlns:a16="http://schemas.microsoft.com/office/drawing/2014/main" val="1280002018"/>
                  </a:ext>
                </a:extLst>
              </a:tr>
              <a:tr h="791127">
                <a:tc>
                  <a:txBody>
                    <a:bodyPr/>
                    <a:lstStyle/>
                    <a:p>
                      <a:r>
                        <a:rPr lang="en-US" dirty="0"/>
                        <a:t>Average of Age</a:t>
                      </a:r>
                      <a:endParaRPr lang="en-IN" dirty="0"/>
                    </a:p>
                  </a:txBody>
                  <a:tcPr/>
                </a:tc>
                <a:tc>
                  <a:txBody>
                    <a:bodyPr/>
                    <a:lstStyle/>
                    <a:p>
                      <a:r>
                        <a:rPr lang="en-US" dirty="0"/>
                        <a:t>Avg(Age)</a:t>
                      </a:r>
                      <a:endParaRPr lang="en-IN" dirty="0"/>
                    </a:p>
                  </a:txBody>
                  <a:tcPr/>
                </a:tc>
                <a:tc>
                  <a:txBody>
                    <a:bodyPr/>
                    <a:lstStyle/>
                    <a:p>
                      <a:r>
                        <a:rPr lang="en-US" dirty="0"/>
                        <a:t>Gives an idea about our majority user’s Age</a:t>
                      </a:r>
                      <a:endParaRPr lang="en-IN" dirty="0"/>
                    </a:p>
                  </a:txBody>
                  <a:tcPr/>
                </a:tc>
                <a:extLst>
                  <a:ext uri="{0D108BD9-81ED-4DB2-BD59-A6C34878D82A}">
                    <a16:rowId xmlns:a16="http://schemas.microsoft.com/office/drawing/2014/main" val="1408904727"/>
                  </a:ext>
                </a:extLst>
              </a:tr>
              <a:tr h="791127">
                <a:tc>
                  <a:txBody>
                    <a:bodyPr/>
                    <a:lstStyle/>
                    <a:p>
                      <a:r>
                        <a:rPr lang="en-US" dirty="0"/>
                        <a:t>Average of Trend Percent</a:t>
                      </a:r>
                      <a:endParaRPr lang="en-IN" dirty="0"/>
                    </a:p>
                  </a:txBody>
                  <a:tcPr/>
                </a:tc>
                <a:tc>
                  <a:txBody>
                    <a:bodyPr/>
                    <a:lstStyle/>
                    <a:p>
                      <a:r>
                        <a:rPr lang="en-US" dirty="0"/>
                        <a:t>Avg(</a:t>
                      </a:r>
                      <a:r>
                        <a:rPr lang="en-US" dirty="0" err="1"/>
                        <a:t>TrendPercent</a:t>
                      </a:r>
                      <a:r>
                        <a:rPr lang="en-US" dirty="0"/>
                        <a:t>)</a:t>
                      </a:r>
                      <a:endParaRPr lang="en-IN" dirty="0"/>
                    </a:p>
                  </a:txBody>
                  <a:tcPr/>
                </a:tc>
                <a:tc>
                  <a:txBody>
                    <a:bodyPr/>
                    <a:lstStyle/>
                    <a:p>
                      <a:r>
                        <a:rPr lang="en-US" dirty="0"/>
                        <a:t>Helps to predict overall change in Trend</a:t>
                      </a:r>
                      <a:endParaRPr lang="en-IN" dirty="0"/>
                    </a:p>
                  </a:txBody>
                  <a:tcPr/>
                </a:tc>
                <a:extLst>
                  <a:ext uri="{0D108BD9-81ED-4DB2-BD59-A6C34878D82A}">
                    <a16:rowId xmlns:a16="http://schemas.microsoft.com/office/drawing/2014/main" val="338059202"/>
                  </a:ext>
                </a:extLst>
              </a:tr>
              <a:tr h="791127">
                <a:tc>
                  <a:txBody>
                    <a:bodyPr/>
                    <a:lstStyle/>
                    <a:p>
                      <a:r>
                        <a:rPr lang="en-US" dirty="0"/>
                        <a:t>Average of </a:t>
                      </a:r>
                      <a:r>
                        <a:rPr lang="en-US" dirty="0" err="1"/>
                        <a:t>SessionPerWeek</a:t>
                      </a:r>
                      <a:endParaRPr lang="en-IN" dirty="0"/>
                    </a:p>
                  </a:txBody>
                  <a:tcPr/>
                </a:tc>
                <a:tc>
                  <a:txBody>
                    <a:bodyPr/>
                    <a:lstStyle/>
                    <a:p>
                      <a:r>
                        <a:rPr lang="en-US" dirty="0"/>
                        <a:t>Avg(</a:t>
                      </a:r>
                      <a:r>
                        <a:rPr lang="en-US" dirty="0" err="1"/>
                        <a:t>SessionPerWeek</a:t>
                      </a:r>
                      <a:r>
                        <a:rPr lang="en-US" dirty="0"/>
                        <a:t>)</a:t>
                      </a:r>
                      <a:endParaRPr lang="en-IN" dirty="0"/>
                    </a:p>
                  </a:txBody>
                  <a:tcPr/>
                </a:tc>
                <a:tc>
                  <a:txBody>
                    <a:bodyPr/>
                    <a:lstStyle/>
                    <a:p>
                      <a:r>
                        <a:rPr lang="en-US" dirty="0"/>
                        <a:t>Helps to predict overall engagement</a:t>
                      </a:r>
                      <a:endParaRPr lang="en-IN" dirty="0"/>
                    </a:p>
                  </a:txBody>
                  <a:tcPr/>
                </a:tc>
                <a:extLst>
                  <a:ext uri="{0D108BD9-81ED-4DB2-BD59-A6C34878D82A}">
                    <a16:rowId xmlns:a16="http://schemas.microsoft.com/office/drawing/2014/main" val="3981289600"/>
                  </a:ext>
                </a:extLst>
              </a:tr>
            </a:tbl>
          </a:graphicData>
        </a:graphic>
      </p:graphicFrame>
    </p:spTree>
    <p:extLst>
      <p:ext uri="{BB962C8B-B14F-4D97-AF65-F5344CB8AC3E}">
        <p14:creationId xmlns:p14="http://schemas.microsoft.com/office/powerpoint/2010/main" val="2011283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4D697-1B05-5A5E-106E-395AA6436ED4}"/>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D91E0184-2D22-20BC-1D6E-9D242EED1042}"/>
              </a:ext>
            </a:extLst>
          </p:cNvPr>
          <p:cNvSpPr>
            <a:spLocks noGrp="1"/>
          </p:cNvSpPr>
          <p:nvPr>
            <p:ph type="body" idx="1"/>
          </p:nvPr>
        </p:nvSpPr>
        <p:spPr/>
        <p:txBody>
          <a:bodyPr/>
          <a:lstStyle/>
          <a:p>
            <a:endParaRPr lang="en-IN" dirty="0"/>
          </a:p>
        </p:txBody>
      </p:sp>
      <p:sp>
        <p:nvSpPr>
          <p:cNvPr id="3" name="Title 2">
            <a:extLst>
              <a:ext uri="{FF2B5EF4-FFF2-40B4-BE49-F238E27FC236}">
                <a16:creationId xmlns:a16="http://schemas.microsoft.com/office/drawing/2014/main" id="{FA55DE3C-726D-6A89-FF12-6A1A4B4B3746}"/>
              </a:ext>
            </a:extLst>
          </p:cNvPr>
          <p:cNvSpPr>
            <a:spLocks noGrp="1"/>
          </p:cNvSpPr>
          <p:nvPr>
            <p:ph type="title"/>
          </p:nvPr>
        </p:nvSpPr>
        <p:spPr/>
        <p:txBody>
          <a:bodyPr/>
          <a:lstStyle/>
          <a:p>
            <a:pPr algn="ctr"/>
            <a:r>
              <a:rPr lang="en-US" dirty="0"/>
              <a:t>KPI’s</a:t>
            </a:r>
            <a:endParaRPr lang="en-IN" dirty="0"/>
          </a:p>
        </p:txBody>
      </p:sp>
      <p:graphicFrame>
        <p:nvGraphicFramePr>
          <p:cNvPr id="4" name="Table 3">
            <a:extLst>
              <a:ext uri="{FF2B5EF4-FFF2-40B4-BE49-F238E27FC236}">
                <a16:creationId xmlns:a16="http://schemas.microsoft.com/office/drawing/2014/main" id="{B2D424E6-C9A5-5ED3-D943-899A70E4D075}"/>
              </a:ext>
            </a:extLst>
          </p:cNvPr>
          <p:cNvGraphicFramePr>
            <a:graphicFrameLocks noGrp="1"/>
          </p:cNvGraphicFramePr>
          <p:nvPr>
            <p:extLst>
              <p:ext uri="{D42A27DB-BD31-4B8C-83A1-F6EECF244321}">
                <p14:modId xmlns:p14="http://schemas.microsoft.com/office/powerpoint/2010/main" val="448884091"/>
              </p:ext>
            </p:extLst>
          </p:nvPr>
        </p:nvGraphicFramePr>
        <p:xfrm>
          <a:off x="403197" y="2010200"/>
          <a:ext cx="11452105" cy="3164508"/>
        </p:xfrm>
        <a:graphic>
          <a:graphicData uri="http://schemas.openxmlformats.org/drawingml/2006/table">
            <a:tbl>
              <a:tblPr firstRow="1" bandRow="1">
                <a:tableStyleId>{073A0DAA-6AF3-43AB-8588-CEC1D06C72B9}</a:tableStyleId>
              </a:tblPr>
              <a:tblGrid>
                <a:gridCol w="2526550">
                  <a:extLst>
                    <a:ext uri="{9D8B030D-6E8A-4147-A177-3AD203B41FA5}">
                      <a16:colId xmlns:a16="http://schemas.microsoft.com/office/drawing/2014/main" val="4046146198"/>
                    </a:ext>
                  </a:extLst>
                </a:gridCol>
                <a:gridCol w="3501533">
                  <a:extLst>
                    <a:ext uri="{9D8B030D-6E8A-4147-A177-3AD203B41FA5}">
                      <a16:colId xmlns:a16="http://schemas.microsoft.com/office/drawing/2014/main" val="2579938964"/>
                    </a:ext>
                  </a:extLst>
                </a:gridCol>
                <a:gridCol w="5424022">
                  <a:extLst>
                    <a:ext uri="{9D8B030D-6E8A-4147-A177-3AD203B41FA5}">
                      <a16:colId xmlns:a16="http://schemas.microsoft.com/office/drawing/2014/main" val="701157553"/>
                    </a:ext>
                  </a:extLst>
                </a:gridCol>
              </a:tblGrid>
              <a:tr h="791127">
                <a:tc>
                  <a:txBody>
                    <a:bodyPr/>
                    <a:lstStyle/>
                    <a:p>
                      <a:r>
                        <a:rPr lang="en-US" dirty="0"/>
                        <a:t>KPI’s</a:t>
                      </a:r>
                      <a:endParaRPr lang="en-IN" dirty="0"/>
                    </a:p>
                  </a:txBody>
                  <a:tcPr/>
                </a:tc>
                <a:tc>
                  <a:txBody>
                    <a:bodyPr/>
                    <a:lstStyle/>
                    <a:p>
                      <a:r>
                        <a:rPr lang="en-US" dirty="0" err="1"/>
                        <a:t>Caculations</a:t>
                      </a:r>
                      <a:endParaRPr lang="en-IN" dirty="0"/>
                    </a:p>
                  </a:txBody>
                  <a:tcPr/>
                </a:tc>
                <a:tc>
                  <a:txBody>
                    <a:bodyPr/>
                    <a:lstStyle/>
                    <a:p>
                      <a:r>
                        <a:rPr lang="en-US" dirty="0"/>
                        <a:t>Description</a:t>
                      </a:r>
                      <a:endParaRPr lang="en-IN" dirty="0"/>
                    </a:p>
                  </a:txBody>
                  <a:tcPr/>
                </a:tc>
                <a:extLst>
                  <a:ext uri="{0D108BD9-81ED-4DB2-BD59-A6C34878D82A}">
                    <a16:rowId xmlns:a16="http://schemas.microsoft.com/office/drawing/2014/main" val="1375894886"/>
                  </a:ext>
                </a:extLst>
              </a:tr>
              <a:tr h="791127">
                <a:tc>
                  <a:txBody>
                    <a:bodyPr/>
                    <a:lstStyle/>
                    <a:p>
                      <a:r>
                        <a:rPr lang="en-US" dirty="0" err="1"/>
                        <a:t>InGamePurchases</a:t>
                      </a:r>
                      <a:endParaRPr lang="en-IN" dirty="0"/>
                    </a:p>
                  </a:txBody>
                  <a:tcPr/>
                </a:tc>
                <a:tc>
                  <a:txBody>
                    <a:bodyPr/>
                    <a:lstStyle/>
                    <a:p>
                      <a:r>
                        <a:rPr lang="en-US" dirty="0"/>
                        <a:t>Sum(</a:t>
                      </a:r>
                      <a:r>
                        <a:rPr lang="en-US" dirty="0" err="1"/>
                        <a:t>InGamePurchases</a:t>
                      </a:r>
                      <a:r>
                        <a:rPr lang="en-US" dirty="0"/>
                        <a:t>)</a:t>
                      </a:r>
                      <a:endParaRPr lang="en-IN" dirty="0"/>
                    </a:p>
                  </a:txBody>
                  <a:tcPr/>
                </a:tc>
                <a:tc>
                  <a:txBody>
                    <a:bodyPr/>
                    <a:lstStyle/>
                    <a:p>
                      <a:r>
                        <a:rPr lang="en-US" dirty="0"/>
                        <a:t>Target potential user for Revenue</a:t>
                      </a:r>
                      <a:endParaRPr lang="en-IN" dirty="0"/>
                    </a:p>
                  </a:txBody>
                  <a:tcPr/>
                </a:tc>
                <a:extLst>
                  <a:ext uri="{0D108BD9-81ED-4DB2-BD59-A6C34878D82A}">
                    <a16:rowId xmlns:a16="http://schemas.microsoft.com/office/drawing/2014/main" val="1280002018"/>
                  </a:ext>
                </a:extLst>
              </a:tr>
              <a:tr h="791127">
                <a:tc>
                  <a:txBody>
                    <a:bodyPr/>
                    <a:lstStyle/>
                    <a:p>
                      <a:r>
                        <a:rPr lang="en-US" dirty="0"/>
                        <a:t>Average of </a:t>
                      </a:r>
                      <a:r>
                        <a:rPr lang="en-US" dirty="0" err="1"/>
                        <a:t>PlayerLevel</a:t>
                      </a:r>
                      <a:endParaRPr lang="en-IN" dirty="0"/>
                    </a:p>
                  </a:txBody>
                  <a:tcPr/>
                </a:tc>
                <a:tc>
                  <a:txBody>
                    <a:bodyPr/>
                    <a:lstStyle/>
                    <a:p>
                      <a:r>
                        <a:rPr lang="en-US" dirty="0"/>
                        <a:t>Avg(</a:t>
                      </a:r>
                      <a:r>
                        <a:rPr lang="en-US" dirty="0" err="1"/>
                        <a:t>PlayerLevel</a:t>
                      </a:r>
                      <a:r>
                        <a:rPr lang="en-US" dirty="0"/>
                        <a:t>)</a:t>
                      </a:r>
                      <a:endParaRPr lang="en-IN" dirty="0"/>
                    </a:p>
                  </a:txBody>
                  <a:tcPr/>
                </a:tc>
                <a:tc>
                  <a:txBody>
                    <a:bodyPr/>
                    <a:lstStyle/>
                    <a:p>
                      <a:r>
                        <a:rPr lang="en-US" dirty="0"/>
                        <a:t>Helps to predict player’s progress in game</a:t>
                      </a:r>
                      <a:endParaRPr lang="en-IN" dirty="0"/>
                    </a:p>
                  </a:txBody>
                  <a:tcPr/>
                </a:tc>
                <a:extLst>
                  <a:ext uri="{0D108BD9-81ED-4DB2-BD59-A6C34878D82A}">
                    <a16:rowId xmlns:a16="http://schemas.microsoft.com/office/drawing/2014/main" val="1408904727"/>
                  </a:ext>
                </a:extLst>
              </a:tr>
              <a:tr h="791127">
                <a:tc>
                  <a:txBody>
                    <a:bodyPr/>
                    <a:lstStyle/>
                    <a:p>
                      <a:r>
                        <a:rPr lang="en-US" dirty="0"/>
                        <a:t>Avg Achievements Unlocked</a:t>
                      </a:r>
                      <a:endParaRPr lang="en-IN" dirty="0"/>
                    </a:p>
                  </a:txBody>
                  <a:tcPr/>
                </a:tc>
                <a:tc>
                  <a:txBody>
                    <a:bodyPr/>
                    <a:lstStyle/>
                    <a:p>
                      <a:r>
                        <a:rPr lang="en-US" dirty="0"/>
                        <a:t>Avg(</a:t>
                      </a:r>
                      <a:r>
                        <a:rPr lang="en-US" dirty="0" err="1"/>
                        <a:t>AchievementsUnlocked</a:t>
                      </a:r>
                      <a:r>
                        <a:rPr lang="en-US" dirty="0"/>
                        <a:t>)</a:t>
                      </a:r>
                      <a:endParaRPr lang="en-IN" dirty="0"/>
                    </a:p>
                  </a:txBody>
                  <a:tcPr/>
                </a:tc>
                <a:tc>
                  <a:txBody>
                    <a:bodyPr/>
                    <a:lstStyle/>
                    <a:p>
                      <a:r>
                        <a:rPr lang="en-US" dirty="0"/>
                        <a:t>Helps to predict player’s progress in game</a:t>
                      </a:r>
                      <a:endParaRPr lang="en-IN" dirty="0"/>
                    </a:p>
                  </a:txBody>
                  <a:tcPr/>
                </a:tc>
                <a:extLst>
                  <a:ext uri="{0D108BD9-81ED-4DB2-BD59-A6C34878D82A}">
                    <a16:rowId xmlns:a16="http://schemas.microsoft.com/office/drawing/2014/main" val="2708632940"/>
                  </a:ext>
                </a:extLst>
              </a:tr>
            </a:tbl>
          </a:graphicData>
        </a:graphic>
      </p:graphicFrame>
    </p:spTree>
    <p:extLst>
      <p:ext uri="{BB962C8B-B14F-4D97-AF65-F5344CB8AC3E}">
        <p14:creationId xmlns:p14="http://schemas.microsoft.com/office/powerpoint/2010/main" val="3284381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88D87A-8AE0-A7A9-EC9B-4D7AD1303EC8}"/>
              </a:ext>
            </a:extLst>
          </p:cNvPr>
          <p:cNvSpPr>
            <a:spLocks noGrp="1"/>
          </p:cNvSpPr>
          <p:nvPr>
            <p:ph type="body" idx="1"/>
          </p:nvPr>
        </p:nvSpPr>
        <p:spPr>
          <a:xfrm>
            <a:off x="403197" y="1209040"/>
            <a:ext cx="11341762" cy="4770005"/>
          </a:xfrm>
        </p:spPr>
        <p:txBody>
          <a:bodyPr/>
          <a:lstStyle/>
          <a:p>
            <a:endParaRPr lang="en-IN" dirty="0"/>
          </a:p>
        </p:txBody>
      </p:sp>
      <p:sp>
        <p:nvSpPr>
          <p:cNvPr id="3" name="Title 2">
            <a:extLst>
              <a:ext uri="{FF2B5EF4-FFF2-40B4-BE49-F238E27FC236}">
                <a16:creationId xmlns:a16="http://schemas.microsoft.com/office/drawing/2014/main" id="{27EE869A-E1BF-27E0-D4BD-546C2D9A82AA}"/>
              </a:ext>
            </a:extLst>
          </p:cNvPr>
          <p:cNvSpPr>
            <a:spLocks noGrp="1"/>
          </p:cNvSpPr>
          <p:nvPr>
            <p:ph type="title"/>
          </p:nvPr>
        </p:nvSpPr>
        <p:spPr>
          <a:xfrm>
            <a:off x="403196" y="0"/>
            <a:ext cx="11341763" cy="1137600"/>
          </a:xfrm>
        </p:spPr>
        <p:txBody>
          <a:bodyPr/>
          <a:lstStyle/>
          <a:p>
            <a:pPr algn="ctr"/>
            <a:r>
              <a:rPr lang="en-US" dirty="0"/>
              <a:t>Player Level Dashboard(1/2)</a:t>
            </a:r>
            <a:endParaRPr lang="en-IN" dirty="0"/>
          </a:p>
        </p:txBody>
      </p:sp>
      <p:pic>
        <p:nvPicPr>
          <p:cNvPr id="6" name="Picture 5">
            <a:extLst>
              <a:ext uri="{FF2B5EF4-FFF2-40B4-BE49-F238E27FC236}">
                <a16:creationId xmlns:a16="http://schemas.microsoft.com/office/drawing/2014/main" id="{F36B3B60-5967-5EC7-EE1C-D9BBCD4A73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5321" y="1209040"/>
            <a:ext cx="8541357" cy="4802222"/>
          </a:xfrm>
          <a:prstGeom prst="rect">
            <a:avLst/>
          </a:prstGeom>
        </p:spPr>
      </p:pic>
    </p:spTree>
    <p:extLst>
      <p:ext uri="{BB962C8B-B14F-4D97-AF65-F5344CB8AC3E}">
        <p14:creationId xmlns:p14="http://schemas.microsoft.com/office/powerpoint/2010/main" val="8648017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546524-0A7E-195F-C70D-6B48B662525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32C3D294-1C67-9C23-467A-736F7C1C10BB}"/>
              </a:ext>
            </a:extLst>
          </p:cNvPr>
          <p:cNvSpPr>
            <a:spLocks noGrp="1"/>
          </p:cNvSpPr>
          <p:nvPr>
            <p:ph type="body" idx="1"/>
          </p:nvPr>
        </p:nvSpPr>
        <p:spPr>
          <a:xfrm>
            <a:off x="403197" y="1209040"/>
            <a:ext cx="11341762" cy="4770005"/>
          </a:xfrm>
        </p:spPr>
        <p:txBody>
          <a:bodyPr/>
          <a:lstStyle/>
          <a:p>
            <a:endParaRPr lang="en-IN" dirty="0"/>
          </a:p>
        </p:txBody>
      </p:sp>
      <p:sp>
        <p:nvSpPr>
          <p:cNvPr id="3" name="Title 2">
            <a:extLst>
              <a:ext uri="{FF2B5EF4-FFF2-40B4-BE49-F238E27FC236}">
                <a16:creationId xmlns:a16="http://schemas.microsoft.com/office/drawing/2014/main" id="{B3D1B12F-ED55-6A81-DF23-7BC58599CAC6}"/>
              </a:ext>
            </a:extLst>
          </p:cNvPr>
          <p:cNvSpPr>
            <a:spLocks noGrp="1"/>
          </p:cNvSpPr>
          <p:nvPr>
            <p:ph type="title"/>
          </p:nvPr>
        </p:nvSpPr>
        <p:spPr>
          <a:xfrm>
            <a:off x="403196" y="0"/>
            <a:ext cx="11341763" cy="1137600"/>
          </a:xfrm>
        </p:spPr>
        <p:txBody>
          <a:bodyPr/>
          <a:lstStyle/>
          <a:p>
            <a:pPr algn="ctr"/>
            <a:r>
              <a:rPr lang="en-US" dirty="0"/>
              <a:t>Player Level Dashboard (2/2)</a:t>
            </a:r>
            <a:endParaRPr lang="en-IN" dirty="0"/>
          </a:p>
        </p:txBody>
      </p:sp>
      <p:pic>
        <p:nvPicPr>
          <p:cNvPr id="5" name="Picture 4">
            <a:extLst>
              <a:ext uri="{FF2B5EF4-FFF2-40B4-BE49-F238E27FC236}">
                <a16:creationId xmlns:a16="http://schemas.microsoft.com/office/drawing/2014/main" id="{03A43252-22D7-74BA-4304-4BD81E6086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7200" y="1209040"/>
            <a:ext cx="8544560" cy="4770005"/>
          </a:xfrm>
          <a:prstGeom prst="rect">
            <a:avLst/>
          </a:prstGeom>
        </p:spPr>
      </p:pic>
    </p:spTree>
    <p:extLst>
      <p:ext uri="{BB962C8B-B14F-4D97-AF65-F5344CB8AC3E}">
        <p14:creationId xmlns:p14="http://schemas.microsoft.com/office/powerpoint/2010/main" val="18124601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5BBECB-F70C-1BCC-531C-C300D94CF106}"/>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84A82E14-2325-A2D9-8BE3-599498873666}"/>
              </a:ext>
            </a:extLst>
          </p:cNvPr>
          <p:cNvSpPr>
            <a:spLocks noGrp="1"/>
          </p:cNvSpPr>
          <p:nvPr>
            <p:ph type="body" idx="1"/>
          </p:nvPr>
        </p:nvSpPr>
        <p:spPr>
          <a:xfrm>
            <a:off x="403197" y="1209040"/>
            <a:ext cx="11341762" cy="4770005"/>
          </a:xfrm>
        </p:spPr>
        <p:txBody>
          <a:bodyPr/>
          <a:lstStyle/>
          <a:p>
            <a:endParaRPr lang="en-IN" dirty="0"/>
          </a:p>
        </p:txBody>
      </p:sp>
      <p:sp>
        <p:nvSpPr>
          <p:cNvPr id="3" name="Title 2">
            <a:extLst>
              <a:ext uri="{FF2B5EF4-FFF2-40B4-BE49-F238E27FC236}">
                <a16:creationId xmlns:a16="http://schemas.microsoft.com/office/drawing/2014/main" id="{7CFA18E0-AD70-5F59-2590-7C92183EE332}"/>
              </a:ext>
            </a:extLst>
          </p:cNvPr>
          <p:cNvSpPr>
            <a:spLocks noGrp="1"/>
          </p:cNvSpPr>
          <p:nvPr>
            <p:ph type="title"/>
          </p:nvPr>
        </p:nvSpPr>
        <p:spPr>
          <a:xfrm>
            <a:off x="403196" y="0"/>
            <a:ext cx="11341763" cy="1137600"/>
          </a:xfrm>
        </p:spPr>
        <p:txBody>
          <a:bodyPr/>
          <a:lstStyle/>
          <a:p>
            <a:pPr algn="ctr"/>
            <a:r>
              <a:rPr lang="en-US" dirty="0"/>
              <a:t>Cluster Level Dashboard(1/2)</a:t>
            </a:r>
            <a:endParaRPr lang="en-IN" dirty="0"/>
          </a:p>
        </p:txBody>
      </p:sp>
      <p:pic>
        <p:nvPicPr>
          <p:cNvPr id="5" name="Picture 4">
            <a:extLst>
              <a:ext uri="{FF2B5EF4-FFF2-40B4-BE49-F238E27FC236}">
                <a16:creationId xmlns:a16="http://schemas.microsoft.com/office/drawing/2014/main" id="{C356CD90-984E-E869-BCFF-00F8E5BEDC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8480" y="1209040"/>
            <a:ext cx="8453120" cy="4770005"/>
          </a:xfrm>
          <a:prstGeom prst="rect">
            <a:avLst/>
          </a:prstGeom>
        </p:spPr>
      </p:pic>
    </p:spTree>
    <p:extLst>
      <p:ext uri="{BB962C8B-B14F-4D97-AF65-F5344CB8AC3E}">
        <p14:creationId xmlns:p14="http://schemas.microsoft.com/office/powerpoint/2010/main" val="1157921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FDDD97-33E4-4DCC-897B-13D28A4478F6}"/>
              </a:ext>
            </a:extLst>
          </p:cNvPr>
          <p:cNvSpPr>
            <a:spLocks noGrp="1"/>
          </p:cNvSpPr>
          <p:nvPr>
            <p:ph type="body" idx="1"/>
          </p:nvPr>
        </p:nvSpPr>
        <p:spPr>
          <a:xfrm>
            <a:off x="838200" y="2115879"/>
            <a:ext cx="10515600" cy="3863166"/>
          </a:xfrm>
        </p:spPr>
        <p:txBody>
          <a:bodyPr>
            <a:normAutofit/>
          </a:bodyPr>
          <a:lstStyle/>
          <a:p>
            <a:pPr marL="186262" indent="0">
              <a:lnSpc>
                <a:spcPct val="110000"/>
              </a:lnSpc>
              <a:buNone/>
            </a:pPr>
            <a:r>
              <a:rPr lang="en-US" sz="2200" dirty="0"/>
              <a:t>The client is a prominent online gaming platform aiming to better understand player demographics, gameplay behavior, and in-game activity across multiple genres and difficulty levels.</a:t>
            </a:r>
          </a:p>
          <a:p>
            <a:pPr marL="186262" indent="0">
              <a:lnSpc>
                <a:spcPct val="110000"/>
              </a:lnSpc>
              <a:buNone/>
            </a:pPr>
            <a:r>
              <a:rPr lang="en-US" sz="2200" dirty="0"/>
              <a:t>This project transforms raw player interaction data including session frequency, playtime, progression, and purchase behavior into actionable insights.</a:t>
            </a:r>
          </a:p>
          <a:p>
            <a:pPr marL="186262" indent="0">
              <a:lnSpc>
                <a:spcPct val="110000"/>
              </a:lnSpc>
              <a:buNone/>
            </a:pPr>
            <a:r>
              <a:rPr lang="en-US" sz="2200" dirty="0"/>
              <a:t>The goal is to support business strategies in player engagement, content balancing and personalized experience design through data-driven decision making.</a:t>
            </a:r>
          </a:p>
        </p:txBody>
      </p:sp>
      <p:sp>
        <p:nvSpPr>
          <p:cNvPr id="3" name="Title 2">
            <a:extLst>
              <a:ext uri="{FF2B5EF4-FFF2-40B4-BE49-F238E27FC236}">
                <a16:creationId xmlns:a16="http://schemas.microsoft.com/office/drawing/2014/main" id="{AAFB6610-8343-DF7A-A17B-FE6F0EBDC8FD}"/>
              </a:ext>
            </a:extLst>
          </p:cNvPr>
          <p:cNvSpPr>
            <a:spLocks noGrp="1"/>
          </p:cNvSpPr>
          <p:nvPr>
            <p:ph type="title"/>
          </p:nvPr>
        </p:nvSpPr>
        <p:spPr>
          <a:xfrm>
            <a:off x="403197" y="0"/>
            <a:ext cx="10675200" cy="1743740"/>
          </a:xfrm>
        </p:spPr>
        <p:txBody>
          <a:bodyPr/>
          <a:lstStyle/>
          <a:p>
            <a:pPr algn="ctr"/>
            <a:r>
              <a:rPr lang="en-US" sz="4000" dirty="0"/>
              <a:t>Business</a:t>
            </a:r>
            <a:r>
              <a:rPr lang="en-US" dirty="0"/>
              <a:t> </a:t>
            </a:r>
            <a:r>
              <a:rPr lang="en-US" sz="4000" dirty="0"/>
              <a:t>Context</a:t>
            </a:r>
            <a:endParaRPr lang="en-IN" sz="4000" dirty="0"/>
          </a:p>
        </p:txBody>
      </p:sp>
    </p:spTree>
    <p:extLst>
      <p:ext uri="{BB962C8B-B14F-4D97-AF65-F5344CB8AC3E}">
        <p14:creationId xmlns:p14="http://schemas.microsoft.com/office/powerpoint/2010/main" val="6406250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F9CD3F-A58E-D1DC-84BF-E2B704C5D0D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246705C-BCD3-A250-5B60-43D038401D56}"/>
              </a:ext>
            </a:extLst>
          </p:cNvPr>
          <p:cNvSpPr>
            <a:spLocks noGrp="1"/>
          </p:cNvSpPr>
          <p:nvPr>
            <p:ph type="body" idx="1"/>
          </p:nvPr>
        </p:nvSpPr>
        <p:spPr>
          <a:xfrm>
            <a:off x="403197" y="1209040"/>
            <a:ext cx="11341762" cy="4770005"/>
          </a:xfrm>
        </p:spPr>
        <p:txBody>
          <a:bodyPr/>
          <a:lstStyle/>
          <a:p>
            <a:endParaRPr lang="en-IN" dirty="0"/>
          </a:p>
        </p:txBody>
      </p:sp>
      <p:sp>
        <p:nvSpPr>
          <p:cNvPr id="3" name="Title 2">
            <a:extLst>
              <a:ext uri="{FF2B5EF4-FFF2-40B4-BE49-F238E27FC236}">
                <a16:creationId xmlns:a16="http://schemas.microsoft.com/office/drawing/2014/main" id="{FB832B7D-97A2-22D3-785C-BDBE03DE6C07}"/>
              </a:ext>
            </a:extLst>
          </p:cNvPr>
          <p:cNvSpPr>
            <a:spLocks noGrp="1"/>
          </p:cNvSpPr>
          <p:nvPr>
            <p:ph type="title"/>
          </p:nvPr>
        </p:nvSpPr>
        <p:spPr>
          <a:xfrm>
            <a:off x="403196" y="0"/>
            <a:ext cx="11341763" cy="1137600"/>
          </a:xfrm>
        </p:spPr>
        <p:txBody>
          <a:bodyPr/>
          <a:lstStyle/>
          <a:p>
            <a:pPr algn="ctr"/>
            <a:r>
              <a:rPr lang="en-US" dirty="0"/>
              <a:t>Cluster Level Dashboard(1/2)</a:t>
            </a:r>
            <a:endParaRPr lang="en-IN" dirty="0"/>
          </a:p>
        </p:txBody>
      </p:sp>
      <p:pic>
        <p:nvPicPr>
          <p:cNvPr id="7" name="Picture 6">
            <a:extLst>
              <a:ext uri="{FF2B5EF4-FFF2-40B4-BE49-F238E27FC236}">
                <a16:creationId xmlns:a16="http://schemas.microsoft.com/office/drawing/2014/main" id="{96FF92A6-EFCE-7552-FE79-560937CAAF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7840" y="1137600"/>
            <a:ext cx="8575040" cy="4841445"/>
          </a:xfrm>
          <a:prstGeom prst="rect">
            <a:avLst/>
          </a:prstGeom>
        </p:spPr>
      </p:pic>
    </p:spTree>
    <p:extLst>
      <p:ext uri="{BB962C8B-B14F-4D97-AF65-F5344CB8AC3E}">
        <p14:creationId xmlns:p14="http://schemas.microsoft.com/office/powerpoint/2010/main" val="21376139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F3DE37F-389C-A06D-2CA4-F744E404523D}"/>
              </a:ext>
            </a:extLst>
          </p:cNvPr>
          <p:cNvSpPr>
            <a:spLocks noGrp="1"/>
          </p:cNvSpPr>
          <p:nvPr>
            <p:ph type="body" idx="1"/>
          </p:nvPr>
        </p:nvSpPr>
        <p:spPr/>
        <p:txBody>
          <a:bodyPr/>
          <a:lstStyle/>
          <a:p>
            <a:r>
              <a:rPr lang="en-US" dirty="0"/>
              <a:t>Marketing Team, Strategist, High Level Managements(Stakeholders).</a:t>
            </a:r>
          </a:p>
          <a:p>
            <a:r>
              <a:rPr lang="en-IN" dirty="0"/>
              <a:t>Diversify Platform with Different game having multiple Play Modes to target wide range of player with different skill sets.</a:t>
            </a:r>
          </a:p>
          <a:p>
            <a:r>
              <a:rPr lang="en-IN" dirty="0"/>
              <a:t>Create a community and page to showcase best in game moments and provide place to discuss strategies and other things among players of different servers.</a:t>
            </a:r>
          </a:p>
          <a:p>
            <a:r>
              <a:rPr lang="en-IN" dirty="0"/>
              <a:t>Host multiple small and big tournaments with real prize money and game resources as prize pool to encourage players to spend money on in game purchases to equip themselves and compete.</a:t>
            </a:r>
          </a:p>
          <a:p>
            <a:endParaRPr lang="en-US" dirty="0"/>
          </a:p>
        </p:txBody>
      </p:sp>
      <p:sp>
        <p:nvSpPr>
          <p:cNvPr id="3" name="Title 2">
            <a:extLst>
              <a:ext uri="{FF2B5EF4-FFF2-40B4-BE49-F238E27FC236}">
                <a16:creationId xmlns:a16="http://schemas.microsoft.com/office/drawing/2014/main" id="{F241782A-1A99-127F-3F51-629CC1EC8B85}"/>
              </a:ext>
            </a:extLst>
          </p:cNvPr>
          <p:cNvSpPr>
            <a:spLocks noGrp="1"/>
          </p:cNvSpPr>
          <p:nvPr>
            <p:ph type="title"/>
          </p:nvPr>
        </p:nvSpPr>
        <p:spPr/>
        <p:txBody>
          <a:bodyPr/>
          <a:lstStyle/>
          <a:p>
            <a:pPr algn="ctr"/>
            <a:r>
              <a:rPr lang="en-US" dirty="0"/>
              <a:t>Stakeholder &amp; Recommendations </a:t>
            </a:r>
            <a:endParaRPr lang="en-IN" dirty="0"/>
          </a:p>
        </p:txBody>
      </p:sp>
    </p:spTree>
    <p:extLst>
      <p:ext uri="{BB962C8B-B14F-4D97-AF65-F5344CB8AC3E}">
        <p14:creationId xmlns:p14="http://schemas.microsoft.com/office/powerpoint/2010/main" val="34928148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156125-2532-5346-AE40-8B61E5D777BD}"/>
              </a:ext>
            </a:extLst>
          </p:cNvPr>
          <p:cNvSpPr>
            <a:spLocks noGrp="1"/>
          </p:cNvSpPr>
          <p:nvPr>
            <p:ph type="body" idx="1"/>
          </p:nvPr>
        </p:nvSpPr>
        <p:spPr>
          <a:xfrm>
            <a:off x="243840" y="5171439"/>
            <a:ext cx="11496040" cy="812801"/>
          </a:xfrm>
        </p:spPr>
        <p:txBody>
          <a:bodyPr>
            <a:noAutofit/>
          </a:bodyPr>
          <a:lstStyle/>
          <a:p>
            <a:pPr marL="186262" indent="0" algn="ctr">
              <a:buNone/>
            </a:pPr>
            <a:endParaRPr lang="en-IN" sz="4000" b="1" dirty="0"/>
          </a:p>
        </p:txBody>
      </p:sp>
      <p:sp>
        <p:nvSpPr>
          <p:cNvPr id="3" name="Title 2">
            <a:extLst>
              <a:ext uri="{FF2B5EF4-FFF2-40B4-BE49-F238E27FC236}">
                <a16:creationId xmlns:a16="http://schemas.microsoft.com/office/drawing/2014/main" id="{E94721FB-7948-601B-B7D8-98BB5AF6A07A}"/>
              </a:ext>
            </a:extLst>
          </p:cNvPr>
          <p:cNvSpPr>
            <a:spLocks noGrp="1"/>
          </p:cNvSpPr>
          <p:nvPr>
            <p:ph type="title"/>
          </p:nvPr>
        </p:nvSpPr>
        <p:spPr/>
        <p:txBody>
          <a:bodyPr/>
          <a:lstStyle/>
          <a:p>
            <a:r>
              <a:rPr lang="en-US" sz="4000" dirty="0"/>
              <a:t>KPI’s</a:t>
            </a:r>
            <a:endParaRPr lang="en-IN" sz="4000" dirty="0"/>
          </a:p>
        </p:txBody>
      </p:sp>
    </p:spTree>
    <p:extLst>
      <p:ext uri="{BB962C8B-B14F-4D97-AF65-F5344CB8AC3E}">
        <p14:creationId xmlns:p14="http://schemas.microsoft.com/office/powerpoint/2010/main" val="14342861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49AA09-3FFA-4992-5BAD-B3E18914D83F}"/>
              </a:ext>
            </a:extLst>
          </p:cNvPr>
          <p:cNvPicPr>
            <a:picLocks noChangeAspect="1"/>
          </p:cNvPicPr>
          <p:nvPr/>
        </p:nvPicPr>
        <p:blipFill>
          <a:blip r:embed="rId2"/>
          <a:stretch>
            <a:fillRect/>
          </a:stretch>
        </p:blipFill>
        <p:spPr>
          <a:xfrm>
            <a:off x="838200" y="2164080"/>
            <a:ext cx="10515600" cy="3444240"/>
          </a:xfrm>
          <a:prstGeom prst="rect">
            <a:avLst/>
          </a:prstGeom>
        </p:spPr>
      </p:pic>
      <p:sp>
        <p:nvSpPr>
          <p:cNvPr id="2" name="Text Placeholder 1">
            <a:extLst>
              <a:ext uri="{FF2B5EF4-FFF2-40B4-BE49-F238E27FC236}">
                <a16:creationId xmlns:a16="http://schemas.microsoft.com/office/drawing/2014/main" id="{A69C9D4A-75D3-5B56-B1AB-C9F36DBD48DA}"/>
              </a:ext>
            </a:extLst>
          </p:cNvPr>
          <p:cNvSpPr>
            <a:spLocks noGrp="1"/>
          </p:cNvSpPr>
          <p:nvPr>
            <p:ph type="body" idx="1"/>
          </p:nvPr>
        </p:nvSpPr>
        <p:spPr>
          <a:xfrm>
            <a:off x="838200" y="1828801"/>
            <a:ext cx="10515600" cy="4150244"/>
          </a:xfrm>
        </p:spPr>
        <p:txBody>
          <a:bodyPr>
            <a:normAutofit/>
          </a:bodyPr>
          <a:lstStyle/>
          <a:p>
            <a:pPr marL="186262" indent="0">
              <a:buNone/>
            </a:pPr>
            <a:endParaRPr lang="en-IN" dirty="0"/>
          </a:p>
        </p:txBody>
      </p:sp>
      <p:sp>
        <p:nvSpPr>
          <p:cNvPr id="3" name="Title 2">
            <a:extLst>
              <a:ext uri="{FF2B5EF4-FFF2-40B4-BE49-F238E27FC236}">
                <a16:creationId xmlns:a16="http://schemas.microsoft.com/office/drawing/2014/main" id="{CF01B6A7-DB75-3177-DE42-E240FE8957AF}"/>
              </a:ext>
            </a:extLst>
          </p:cNvPr>
          <p:cNvSpPr>
            <a:spLocks noGrp="1"/>
          </p:cNvSpPr>
          <p:nvPr>
            <p:ph type="title"/>
          </p:nvPr>
        </p:nvSpPr>
        <p:spPr/>
        <p:txBody>
          <a:bodyPr/>
          <a:lstStyle/>
          <a:p>
            <a:r>
              <a:rPr lang="en-US" dirty="0"/>
              <a:t>KPI’s</a:t>
            </a:r>
            <a:endParaRPr lang="en-IN" dirty="0"/>
          </a:p>
        </p:txBody>
      </p:sp>
    </p:spTree>
    <p:extLst>
      <p:ext uri="{BB962C8B-B14F-4D97-AF65-F5344CB8AC3E}">
        <p14:creationId xmlns:p14="http://schemas.microsoft.com/office/powerpoint/2010/main" val="906695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FC849B-8A99-6A2A-3090-4CEC75AB1AC3}"/>
              </a:ext>
            </a:extLst>
          </p:cNvPr>
          <p:cNvSpPr>
            <a:spLocks noGrp="1"/>
          </p:cNvSpPr>
          <p:nvPr>
            <p:ph type="body" idx="1"/>
          </p:nvPr>
        </p:nvSpPr>
        <p:spPr>
          <a:xfrm>
            <a:off x="838200" y="2021841"/>
            <a:ext cx="10515600" cy="3957204"/>
          </a:xfrm>
        </p:spPr>
        <p:txBody>
          <a:bodyPr/>
          <a:lstStyle/>
          <a:p>
            <a:endParaRPr lang="en-IN" dirty="0"/>
          </a:p>
        </p:txBody>
      </p:sp>
      <p:sp>
        <p:nvSpPr>
          <p:cNvPr id="3" name="Title 2">
            <a:extLst>
              <a:ext uri="{FF2B5EF4-FFF2-40B4-BE49-F238E27FC236}">
                <a16:creationId xmlns:a16="http://schemas.microsoft.com/office/drawing/2014/main" id="{17757F60-C524-ECBF-338C-F83E6EAA2552}"/>
              </a:ext>
            </a:extLst>
          </p:cNvPr>
          <p:cNvSpPr>
            <a:spLocks noGrp="1"/>
          </p:cNvSpPr>
          <p:nvPr>
            <p:ph type="title"/>
          </p:nvPr>
        </p:nvSpPr>
        <p:spPr/>
        <p:txBody>
          <a:bodyPr/>
          <a:lstStyle/>
          <a:p>
            <a:r>
              <a:rPr lang="en-US" dirty="0"/>
              <a:t>KPI’s</a:t>
            </a:r>
            <a:endParaRPr lang="en-IN" dirty="0"/>
          </a:p>
        </p:txBody>
      </p:sp>
      <p:pic>
        <p:nvPicPr>
          <p:cNvPr id="5" name="Picture 4">
            <a:extLst>
              <a:ext uri="{FF2B5EF4-FFF2-40B4-BE49-F238E27FC236}">
                <a16:creationId xmlns:a16="http://schemas.microsoft.com/office/drawing/2014/main" id="{27DB6CC8-F552-7F0D-CC42-E495453463EB}"/>
              </a:ext>
            </a:extLst>
          </p:cNvPr>
          <p:cNvPicPr>
            <a:picLocks noChangeAspect="1"/>
          </p:cNvPicPr>
          <p:nvPr/>
        </p:nvPicPr>
        <p:blipFill>
          <a:blip r:embed="rId2"/>
          <a:stretch>
            <a:fillRect/>
          </a:stretch>
        </p:blipFill>
        <p:spPr>
          <a:xfrm>
            <a:off x="838200" y="2872740"/>
            <a:ext cx="10515600" cy="1770380"/>
          </a:xfrm>
          <a:prstGeom prst="rect">
            <a:avLst/>
          </a:prstGeom>
        </p:spPr>
      </p:pic>
    </p:spTree>
    <p:extLst>
      <p:ext uri="{BB962C8B-B14F-4D97-AF65-F5344CB8AC3E}">
        <p14:creationId xmlns:p14="http://schemas.microsoft.com/office/powerpoint/2010/main" val="31510477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5DB3C5-3E62-5297-8E58-1C03F9CFD638}"/>
              </a:ext>
            </a:extLst>
          </p:cNvPr>
          <p:cNvSpPr>
            <a:spLocks noGrp="1"/>
          </p:cNvSpPr>
          <p:nvPr>
            <p:ph type="body" idx="1"/>
          </p:nvPr>
        </p:nvSpPr>
        <p:spPr>
          <a:xfrm>
            <a:off x="223520" y="5333999"/>
            <a:ext cx="11668760" cy="665365"/>
          </a:xfrm>
        </p:spPr>
        <p:txBody>
          <a:bodyPr>
            <a:noAutofit/>
          </a:bodyPr>
          <a:lstStyle/>
          <a:p>
            <a:pPr marL="186262" indent="0" algn="ctr">
              <a:buNone/>
            </a:pPr>
            <a:endParaRPr lang="en-IN" sz="4000" b="1" dirty="0"/>
          </a:p>
        </p:txBody>
      </p:sp>
      <p:sp>
        <p:nvSpPr>
          <p:cNvPr id="3" name="Title 2">
            <a:extLst>
              <a:ext uri="{FF2B5EF4-FFF2-40B4-BE49-F238E27FC236}">
                <a16:creationId xmlns:a16="http://schemas.microsoft.com/office/drawing/2014/main" id="{29B49A7D-FC1E-D470-957B-00F77085A658}"/>
              </a:ext>
            </a:extLst>
          </p:cNvPr>
          <p:cNvSpPr>
            <a:spLocks noGrp="1"/>
          </p:cNvSpPr>
          <p:nvPr>
            <p:ph type="title"/>
          </p:nvPr>
        </p:nvSpPr>
        <p:spPr/>
        <p:txBody>
          <a:bodyPr/>
          <a:lstStyle/>
          <a:p>
            <a:r>
              <a:rPr lang="en-US" sz="4000" dirty="0"/>
              <a:t>EDA</a:t>
            </a:r>
            <a:endParaRPr lang="en-IN" sz="4000" dirty="0"/>
          </a:p>
        </p:txBody>
      </p:sp>
    </p:spTree>
    <p:extLst>
      <p:ext uri="{BB962C8B-B14F-4D97-AF65-F5344CB8AC3E}">
        <p14:creationId xmlns:p14="http://schemas.microsoft.com/office/powerpoint/2010/main" val="32964717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0813763-A15F-9521-5828-F91C893E4071}"/>
              </a:ext>
            </a:extLst>
          </p:cNvPr>
          <p:cNvPicPr>
            <a:picLocks noChangeAspect="1"/>
          </p:cNvPicPr>
          <p:nvPr/>
        </p:nvPicPr>
        <p:blipFill>
          <a:blip r:embed="rId2"/>
          <a:stretch>
            <a:fillRect/>
          </a:stretch>
        </p:blipFill>
        <p:spPr>
          <a:xfrm>
            <a:off x="1066800" y="2245614"/>
            <a:ext cx="4724400" cy="2366772"/>
          </a:xfrm>
          <a:prstGeom prst="rect">
            <a:avLst/>
          </a:prstGeom>
        </p:spPr>
      </p:pic>
      <p:sp>
        <p:nvSpPr>
          <p:cNvPr id="2" name="Text Placeholder 1">
            <a:extLst>
              <a:ext uri="{FF2B5EF4-FFF2-40B4-BE49-F238E27FC236}">
                <a16:creationId xmlns:a16="http://schemas.microsoft.com/office/drawing/2014/main" id="{6FEECEA2-947A-8B54-DC49-8B984343CB86}"/>
              </a:ext>
            </a:extLst>
          </p:cNvPr>
          <p:cNvSpPr>
            <a:spLocks noGrp="1"/>
          </p:cNvSpPr>
          <p:nvPr>
            <p:ph type="body" idx="1"/>
          </p:nvPr>
        </p:nvSpPr>
        <p:spPr>
          <a:xfrm>
            <a:off x="838200" y="2023409"/>
            <a:ext cx="10515600" cy="2843231"/>
          </a:xfrm>
        </p:spPr>
        <p:txBody>
          <a:bodyPr/>
          <a:lstStyle/>
          <a:p>
            <a:endParaRPr lang="en-IN" dirty="0"/>
          </a:p>
        </p:txBody>
      </p:sp>
      <p:sp>
        <p:nvSpPr>
          <p:cNvPr id="3" name="Title 2">
            <a:extLst>
              <a:ext uri="{FF2B5EF4-FFF2-40B4-BE49-F238E27FC236}">
                <a16:creationId xmlns:a16="http://schemas.microsoft.com/office/drawing/2014/main" id="{1367DC01-162A-40AF-8BE0-8EFDBAF5952E}"/>
              </a:ext>
            </a:extLst>
          </p:cNvPr>
          <p:cNvSpPr>
            <a:spLocks noGrp="1"/>
          </p:cNvSpPr>
          <p:nvPr>
            <p:ph type="title"/>
          </p:nvPr>
        </p:nvSpPr>
        <p:spPr/>
        <p:txBody>
          <a:bodyPr numCol="2"/>
          <a:lstStyle/>
          <a:p>
            <a:pPr algn="ctr"/>
            <a:r>
              <a:rPr lang="en-US" dirty="0"/>
              <a:t>Player’s Distribution by Gender</a:t>
            </a:r>
            <a:br>
              <a:rPr lang="en-US" dirty="0"/>
            </a:br>
            <a:r>
              <a:rPr lang="en-US" dirty="0"/>
              <a:t>Player’s Distribution by Location</a:t>
            </a:r>
            <a:endParaRPr lang="en-IN" dirty="0"/>
          </a:p>
        </p:txBody>
      </p:sp>
      <p:pic>
        <p:nvPicPr>
          <p:cNvPr id="6" name="Picture 5">
            <a:extLst>
              <a:ext uri="{FF2B5EF4-FFF2-40B4-BE49-F238E27FC236}">
                <a16:creationId xmlns:a16="http://schemas.microsoft.com/office/drawing/2014/main" id="{2137868F-49A8-C926-EEB6-F88570D131E8}"/>
              </a:ext>
            </a:extLst>
          </p:cNvPr>
          <p:cNvPicPr>
            <a:picLocks noChangeAspect="1"/>
          </p:cNvPicPr>
          <p:nvPr/>
        </p:nvPicPr>
        <p:blipFill>
          <a:blip r:embed="rId3"/>
          <a:stretch>
            <a:fillRect/>
          </a:stretch>
        </p:blipFill>
        <p:spPr>
          <a:xfrm>
            <a:off x="6400802" y="2244090"/>
            <a:ext cx="4735068" cy="2368296"/>
          </a:xfrm>
          <a:prstGeom prst="rect">
            <a:avLst/>
          </a:prstGeom>
        </p:spPr>
      </p:pic>
      <p:sp>
        <p:nvSpPr>
          <p:cNvPr id="7" name="TextBox 6">
            <a:extLst>
              <a:ext uri="{FF2B5EF4-FFF2-40B4-BE49-F238E27FC236}">
                <a16:creationId xmlns:a16="http://schemas.microsoft.com/office/drawing/2014/main" id="{C7208A1D-D14D-2FA4-1DC4-3A6341D02879}"/>
              </a:ext>
            </a:extLst>
          </p:cNvPr>
          <p:cNvSpPr txBox="1"/>
          <p:nvPr/>
        </p:nvSpPr>
        <p:spPr>
          <a:xfrm>
            <a:off x="838200" y="5323840"/>
            <a:ext cx="10515600" cy="1323439"/>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60% of Players are Male.</a:t>
            </a:r>
          </a:p>
          <a:p>
            <a:pPr marL="285750" indent="-285750">
              <a:buFont typeface="Arial" panose="020B0604020202020204" pitchFamily="34" charset="0"/>
              <a:buChar char="•"/>
            </a:pPr>
            <a:r>
              <a:rPr lang="en-US" sz="1600" dirty="0"/>
              <a:t>40% of Players are from Europe</a:t>
            </a:r>
          </a:p>
          <a:p>
            <a:pPr marL="285750" indent="-285750">
              <a:buFont typeface="Arial" panose="020B0604020202020204" pitchFamily="34" charset="0"/>
              <a:buChar char="•"/>
            </a:pPr>
            <a:endParaRPr lang="en-US" sz="1600" dirty="0"/>
          </a:p>
          <a:p>
            <a:endParaRPr lang="en-US" sz="1600" dirty="0"/>
          </a:p>
          <a:p>
            <a:endParaRPr lang="en-US" sz="1600" dirty="0"/>
          </a:p>
          <a:p>
            <a:pPr marL="285750" indent="-285750">
              <a:buFont typeface="Arial" panose="020B0604020202020204" pitchFamily="34" charset="0"/>
              <a:buChar char="•"/>
            </a:pPr>
            <a:r>
              <a:rPr lang="en-US" sz="1600" dirty="0"/>
              <a:t>Increase the games centric for Females like puzzles etc.</a:t>
            </a:r>
          </a:p>
          <a:p>
            <a:pPr marL="285750" indent="-285750">
              <a:buFont typeface="Arial" panose="020B0604020202020204" pitchFamily="34" charset="0"/>
              <a:buChar char="•"/>
            </a:pPr>
            <a:r>
              <a:rPr lang="en-US" sz="1600" dirty="0"/>
              <a:t>Incorporate regional games to increase engagement from different locations.</a:t>
            </a:r>
            <a:endParaRPr lang="en-IN" sz="1600" dirty="0"/>
          </a:p>
        </p:txBody>
      </p:sp>
    </p:spTree>
    <p:extLst>
      <p:ext uri="{BB962C8B-B14F-4D97-AF65-F5344CB8AC3E}">
        <p14:creationId xmlns:p14="http://schemas.microsoft.com/office/powerpoint/2010/main" val="14674949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BB62FE2-2C9F-5508-9BF9-5CF165B14492}"/>
              </a:ext>
            </a:extLst>
          </p:cNvPr>
          <p:cNvSpPr>
            <a:spLocks noGrp="1"/>
          </p:cNvSpPr>
          <p:nvPr>
            <p:ph type="body" idx="1"/>
          </p:nvPr>
        </p:nvSpPr>
        <p:spPr>
          <a:xfrm>
            <a:off x="838200" y="2023409"/>
            <a:ext cx="10515600" cy="2711151"/>
          </a:xfrm>
        </p:spPr>
        <p:txBody>
          <a:bodyPr/>
          <a:lstStyle/>
          <a:p>
            <a:endParaRPr lang="en-IN" dirty="0"/>
          </a:p>
        </p:txBody>
      </p:sp>
      <p:sp>
        <p:nvSpPr>
          <p:cNvPr id="3" name="Title 2">
            <a:extLst>
              <a:ext uri="{FF2B5EF4-FFF2-40B4-BE49-F238E27FC236}">
                <a16:creationId xmlns:a16="http://schemas.microsoft.com/office/drawing/2014/main" id="{B26AC903-76C8-4891-5779-1D4619B54C41}"/>
              </a:ext>
            </a:extLst>
          </p:cNvPr>
          <p:cNvSpPr>
            <a:spLocks noGrp="1"/>
          </p:cNvSpPr>
          <p:nvPr>
            <p:ph type="title"/>
          </p:nvPr>
        </p:nvSpPr>
        <p:spPr/>
        <p:txBody>
          <a:bodyPr numCol="2"/>
          <a:lstStyle/>
          <a:p>
            <a:pPr algn="ctr"/>
            <a:r>
              <a:rPr lang="en-US" dirty="0"/>
              <a:t>Player’s Distribution by Game Genre</a:t>
            </a:r>
            <a:br>
              <a:rPr lang="en-US" dirty="0"/>
            </a:br>
            <a:r>
              <a:rPr lang="en-US" dirty="0"/>
              <a:t>Player’s Distribution by Game Difficulty</a:t>
            </a:r>
            <a:endParaRPr lang="en-IN" dirty="0"/>
          </a:p>
        </p:txBody>
      </p:sp>
      <p:pic>
        <p:nvPicPr>
          <p:cNvPr id="4" name="Picture 3">
            <a:extLst>
              <a:ext uri="{FF2B5EF4-FFF2-40B4-BE49-F238E27FC236}">
                <a16:creationId xmlns:a16="http://schemas.microsoft.com/office/drawing/2014/main" id="{19CE679F-9646-8FE7-FAA1-D61549F52BE9}"/>
              </a:ext>
            </a:extLst>
          </p:cNvPr>
          <p:cNvPicPr>
            <a:picLocks noChangeAspect="1"/>
          </p:cNvPicPr>
          <p:nvPr/>
        </p:nvPicPr>
        <p:blipFill>
          <a:blip r:embed="rId2"/>
          <a:stretch>
            <a:fillRect/>
          </a:stretch>
        </p:blipFill>
        <p:spPr>
          <a:xfrm>
            <a:off x="1005728" y="2257806"/>
            <a:ext cx="4842943" cy="2342388"/>
          </a:xfrm>
          <a:prstGeom prst="rect">
            <a:avLst/>
          </a:prstGeom>
        </p:spPr>
      </p:pic>
      <p:pic>
        <p:nvPicPr>
          <p:cNvPr id="5" name="Picture 4">
            <a:extLst>
              <a:ext uri="{FF2B5EF4-FFF2-40B4-BE49-F238E27FC236}">
                <a16:creationId xmlns:a16="http://schemas.microsoft.com/office/drawing/2014/main" id="{034345E9-0282-328E-19FC-24149F1DA551}"/>
              </a:ext>
            </a:extLst>
          </p:cNvPr>
          <p:cNvPicPr>
            <a:picLocks noChangeAspect="1"/>
          </p:cNvPicPr>
          <p:nvPr/>
        </p:nvPicPr>
        <p:blipFill>
          <a:blip r:embed="rId3"/>
          <a:stretch>
            <a:fillRect/>
          </a:stretch>
        </p:blipFill>
        <p:spPr>
          <a:xfrm>
            <a:off x="6343329" y="2244852"/>
            <a:ext cx="4735068" cy="2368296"/>
          </a:xfrm>
          <a:prstGeom prst="rect">
            <a:avLst/>
          </a:prstGeom>
        </p:spPr>
      </p:pic>
      <p:sp>
        <p:nvSpPr>
          <p:cNvPr id="6" name="TextBox 5">
            <a:extLst>
              <a:ext uri="{FF2B5EF4-FFF2-40B4-BE49-F238E27FC236}">
                <a16:creationId xmlns:a16="http://schemas.microsoft.com/office/drawing/2014/main" id="{6277A7A6-35BC-1C62-7612-CAADCF02BAFF}"/>
              </a:ext>
            </a:extLst>
          </p:cNvPr>
          <p:cNvSpPr txBox="1"/>
          <p:nvPr/>
        </p:nvSpPr>
        <p:spPr>
          <a:xfrm>
            <a:off x="802640" y="5100320"/>
            <a:ext cx="10675200" cy="1077218"/>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Player Usually prefer Easy games which is  50%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Hold mini events to encourage engagements in other games too.</a:t>
            </a:r>
          </a:p>
          <a:p>
            <a:pPr marL="285750" indent="-285750">
              <a:buFont typeface="Arial" panose="020B0604020202020204" pitchFamily="34" charset="0"/>
              <a:buChar char="•"/>
            </a:pPr>
            <a:r>
              <a:rPr lang="en-US" sz="1600" dirty="0"/>
              <a:t>Incorporate multiple modes like Normal, Veteran, Hell modes in games.</a:t>
            </a:r>
            <a:endParaRPr lang="en-IN" sz="1600" dirty="0"/>
          </a:p>
        </p:txBody>
      </p:sp>
    </p:spTree>
    <p:extLst>
      <p:ext uri="{BB962C8B-B14F-4D97-AF65-F5344CB8AC3E}">
        <p14:creationId xmlns:p14="http://schemas.microsoft.com/office/powerpoint/2010/main" val="38729634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0697F3-B3ED-AD68-599C-687FE555F3E2}"/>
              </a:ext>
            </a:extLst>
          </p:cNvPr>
          <p:cNvSpPr>
            <a:spLocks noGrp="1"/>
          </p:cNvSpPr>
          <p:nvPr>
            <p:ph type="body" idx="1"/>
          </p:nvPr>
        </p:nvSpPr>
        <p:spPr>
          <a:xfrm>
            <a:off x="838200" y="2023409"/>
            <a:ext cx="10515600" cy="2650191"/>
          </a:xfrm>
        </p:spPr>
        <p:txBody>
          <a:bodyPr/>
          <a:lstStyle/>
          <a:p>
            <a:endParaRPr lang="en-IN" dirty="0"/>
          </a:p>
        </p:txBody>
      </p:sp>
      <p:sp>
        <p:nvSpPr>
          <p:cNvPr id="3" name="Title 2">
            <a:extLst>
              <a:ext uri="{FF2B5EF4-FFF2-40B4-BE49-F238E27FC236}">
                <a16:creationId xmlns:a16="http://schemas.microsoft.com/office/drawing/2014/main" id="{E693D645-DB43-436C-777D-1CE71DED4A27}"/>
              </a:ext>
            </a:extLst>
          </p:cNvPr>
          <p:cNvSpPr>
            <a:spLocks noGrp="1"/>
          </p:cNvSpPr>
          <p:nvPr>
            <p:ph type="title"/>
          </p:nvPr>
        </p:nvSpPr>
        <p:spPr/>
        <p:txBody>
          <a:bodyPr numCol="2"/>
          <a:lstStyle/>
          <a:p>
            <a:pPr algn="ctr"/>
            <a:r>
              <a:rPr lang="en-US" dirty="0"/>
              <a:t>Player’s Distribution by Age Group</a:t>
            </a:r>
            <a:br>
              <a:rPr lang="en-US" dirty="0"/>
            </a:br>
            <a:r>
              <a:rPr lang="en-US" dirty="0"/>
              <a:t>Player’s Distribution by Trend</a:t>
            </a:r>
            <a:endParaRPr lang="en-IN" dirty="0"/>
          </a:p>
        </p:txBody>
      </p:sp>
      <p:pic>
        <p:nvPicPr>
          <p:cNvPr id="4" name="Picture 3">
            <a:extLst>
              <a:ext uri="{FF2B5EF4-FFF2-40B4-BE49-F238E27FC236}">
                <a16:creationId xmlns:a16="http://schemas.microsoft.com/office/drawing/2014/main" id="{A6548973-2276-65C5-0789-92803B2EED8F}"/>
              </a:ext>
            </a:extLst>
          </p:cNvPr>
          <p:cNvPicPr>
            <a:picLocks noChangeAspect="1"/>
          </p:cNvPicPr>
          <p:nvPr/>
        </p:nvPicPr>
        <p:blipFill>
          <a:blip r:embed="rId2"/>
          <a:stretch>
            <a:fillRect/>
          </a:stretch>
        </p:blipFill>
        <p:spPr>
          <a:xfrm>
            <a:off x="1005729" y="2258568"/>
            <a:ext cx="4735068" cy="2340864"/>
          </a:xfrm>
          <a:prstGeom prst="rect">
            <a:avLst/>
          </a:prstGeom>
        </p:spPr>
      </p:pic>
      <p:pic>
        <p:nvPicPr>
          <p:cNvPr id="5" name="Picture 4">
            <a:extLst>
              <a:ext uri="{FF2B5EF4-FFF2-40B4-BE49-F238E27FC236}">
                <a16:creationId xmlns:a16="http://schemas.microsoft.com/office/drawing/2014/main" id="{00AE5E39-C5EA-030B-2473-5CEE20C6AE62}"/>
              </a:ext>
            </a:extLst>
          </p:cNvPr>
          <p:cNvPicPr>
            <a:picLocks noChangeAspect="1"/>
          </p:cNvPicPr>
          <p:nvPr/>
        </p:nvPicPr>
        <p:blipFill>
          <a:blip r:embed="rId3"/>
          <a:stretch>
            <a:fillRect/>
          </a:stretch>
        </p:blipFill>
        <p:spPr>
          <a:xfrm>
            <a:off x="6451203" y="2258568"/>
            <a:ext cx="4735068" cy="2340864"/>
          </a:xfrm>
          <a:prstGeom prst="rect">
            <a:avLst/>
          </a:prstGeom>
        </p:spPr>
      </p:pic>
      <p:sp>
        <p:nvSpPr>
          <p:cNvPr id="6" name="TextBox 5">
            <a:extLst>
              <a:ext uri="{FF2B5EF4-FFF2-40B4-BE49-F238E27FC236}">
                <a16:creationId xmlns:a16="http://schemas.microsoft.com/office/drawing/2014/main" id="{DA99CFED-18D7-504A-1952-062CE65C9E2C}"/>
              </a:ext>
            </a:extLst>
          </p:cNvPr>
          <p:cNvSpPr txBox="1"/>
          <p:nvPr/>
        </p:nvSpPr>
        <p:spPr>
          <a:xfrm>
            <a:off x="812800" y="4978400"/>
            <a:ext cx="10586720" cy="1077218"/>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46% of total players showing strong downward trend.</a:t>
            </a:r>
          </a:p>
          <a:p>
            <a:pPr marL="285750" indent="-285750">
              <a:buFont typeface="Arial" panose="020B0604020202020204" pitchFamily="34" charset="0"/>
              <a:buChar char="•"/>
            </a:pPr>
            <a:r>
              <a:rPr lang="en-US" sz="1600" dirty="0"/>
              <a:t>36% shows Strong Upward Trend.</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Possible reason for down trend may be the less diversity in games, not a good personalize recommendations</a:t>
            </a:r>
          </a:p>
          <a:p>
            <a:endParaRPr lang="en-IN" sz="1600" dirty="0"/>
          </a:p>
        </p:txBody>
      </p:sp>
    </p:spTree>
    <p:extLst>
      <p:ext uri="{BB962C8B-B14F-4D97-AF65-F5344CB8AC3E}">
        <p14:creationId xmlns:p14="http://schemas.microsoft.com/office/powerpoint/2010/main" val="5390256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888C3E-A1CA-6C61-1241-CEF9DDA82816}"/>
              </a:ext>
            </a:extLst>
          </p:cNvPr>
          <p:cNvSpPr>
            <a:spLocks noGrp="1"/>
          </p:cNvSpPr>
          <p:nvPr>
            <p:ph type="body" idx="1"/>
          </p:nvPr>
        </p:nvSpPr>
        <p:spPr>
          <a:xfrm>
            <a:off x="838200" y="2023409"/>
            <a:ext cx="10515600" cy="2589739"/>
          </a:xfrm>
        </p:spPr>
        <p:txBody>
          <a:bodyPr/>
          <a:lstStyle/>
          <a:p>
            <a:endParaRPr lang="en-IN" dirty="0"/>
          </a:p>
        </p:txBody>
      </p:sp>
      <p:sp>
        <p:nvSpPr>
          <p:cNvPr id="3" name="Title 2">
            <a:extLst>
              <a:ext uri="{FF2B5EF4-FFF2-40B4-BE49-F238E27FC236}">
                <a16:creationId xmlns:a16="http://schemas.microsoft.com/office/drawing/2014/main" id="{E59E46B2-47B9-F982-2295-005FC1086287}"/>
              </a:ext>
            </a:extLst>
          </p:cNvPr>
          <p:cNvSpPr>
            <a:spLocks noGrp="1"/>
          </p:cNvSpPr>
          <p:nvPr>
            <p:ph type="title"/>
          </p:nvPr>
        </p:nvSpPr>
        <p:spPr/>
        <p:txBody>
          <a:bodyPr numCol="1"/>
          <a:lstStyle/>
          <a:p>
            <a:pPr algn="ctr"/>
            <a:r>
              <a:rPr lang="en-US" dirty="0"/>
              <a:t>Player’s Distribution by Spender and Non-Spender</a:t>
            </a:r>
            <a:endParaRPr lang="en-IN" dirty="0"/>
          </a:p>
        </p:txBody>
      </p:sp>
      <p:pic>
        <p:nvPicPr>
          <p:cNvPr id="4" name="Picture 3">
            <a:extLst>
              <a:ext uri="{FF2B5EF4-FFF2-40B4-BE49-F238E27FC236}">
                <a16:creationId xmlns:a16="http://schemas.microsoft.com/office/drawing/2014/main" id="{A2A77942-17BE-D86B-630D-98C649725BC7}"/>
              </a:ext>
            </a:extLst>
          </p:cNvPr>
          <p:cNvPicPr>
            <a:picLocks noChangeAspect="1"/>
          </p:cNvPicPr>
          <p:nvPr/>
        </p:nvPicPr>
        <p:blipFill>
          <a:blip r:embed="rId2"/>
          <a:stretch>
            <a:fillRect/>
          </a:stretch>
        </p:blipFill>
        <p:spPr>
          <a:xfrm>
            <a:off x="3728466" y="2244852"/>
            <a:ext cx="4735068" cy="2368296"/>
          </a:xfrm>
          <a:prstGeom prst="rect">
            <a:avLst/>
          </a:prstGeom>
        </p:spPr>
      </p:pic>
      <p:sp>
        <p:nvSpPr>
          <p:cNvPr id="6" name="TextBox 5">
            <a:extLst>
              <a:ext uri="{FF2B5EF4-FFF2-40B4-BE49-F238E27FC236}">
                <a16:creationId xmlns:a16="http://schemas.microsoft.com/office/drawing/2014/main" id="{9AE7893B-9978-C387-CA7C-39619D66D251}"/>
              </a:ext>
            </a:extLst>
          </p:cNvPr>
          <p:cNvSpPr txBox="1"/>
          <p:nvPr/>
        </p:nvSpPr>
        <p:spPr>
          <a:xfrm>
            <a:off x="838200" y="4834591"/>
            <a:ext cx="10515600" cy="1077218"/>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Only 20% of total players done In-Game Purchases.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Hold tournaments with real prize money and provide personalized discounts on game resources to encourage player to equip themselves better to compete in tournaments.</a:t>
            </a:r>
            <a:endParaRPr lang="en-IN" sz="1600" dirty="0"/>
          </a:p>
        </p:txBody>
      </p:sp>
    </p:spTree>
    <p:extLst>
      <p:ext uri="{BB962C8B-B14F-4D97-AF65-F5344CB8AC3E}">
        <p14:creationId xmlns:p14="http://schemas.microsoft.com/office/powerpoint/2010/main" val="690547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EA582B9-B990-F606-6672-F5BE1B242EB4}"/>
              </a:ext>
            </a:extLst>
          </p:cNvPr>
          <p:cNvSpPr>
            <a:spLocks noGrp="1"/>
          </p:cNvSpPr>
          <p:nvPr>
            <p:ph type="body" idx="1"/>
          </p:nvPr>
        </p:nvSpPr>
        <p:spPr>
          <a:xfrm>
            <a:off x="838200" y="2126512"/>
            <a:ext cx="10515600" cy="3852533"/>
          </a:xfrm>
        </p:spPr>
        <p:txBody>
          <a:bodyPr>
            <a:noAutofit/>
          </a:bodyPr>
          <a:lstStyle/>
          <a:p>
            <a:pPr>
              <a:lnSpc>
                <a:spcPct val="100000"/>
              </a:lnSpc>
            </a:pPr>
            <a:r>
              <a:rPr lang="en-US" sz="2200" dirty="0"/>
              <a:t>Player segments need to be clearly defined to support targeted engagement strategies.</a:t>
            </a:r>
          </a:p>
          <a:p>
            <a:pPr>
              <a:lnSpc>
                <a:spcPct val="100000"/>
              </a:lnSpc>
            </a:pPr>
            <a:r>
              <a:rPr lang="en-US" sz="2200" dirty="0"/>
              <a:t>High-value users require identification to prioritize retention efforts.</a:t>
            </a:r>
          </a:p>
          <a:p>
            <a:pPr>
              <a:lnSpc>
                <a:spcPct val="100000"/>
              </a:lnSpc>
            </a:pPr>
            <a:r>
              <a:rPr lang="en-US" sz="2200" dirty="0"/>
              <a:t>Behavioral signals linked to churn must be modeled to enable early intervention.</a:t>
            </a:r>
          </a:p>
          <a:p>
            <a:pPr>
              <a:lnSpc>
                <a:spcPct val="100000"/>
              </a:lnSpc>
            </a:pPr>
            <a:r>
              <a:rPr lang="en-US" sz="2200" dirty="0"/>
              <a:t>Unlocking deeper insights will help personalize gameplay and improve user satisfaction.</a:t>
            </a:r>
          </a:p>
          <a:p>
            <a:pPr marL="186262" indent="0">
              <a:lnSpc>
                <a:spcPct val="100000"/>
              </a:lnSpc>
              <a:buNone/>
            </a:pPr>
            <a:r>
              <a:rPr lang="en-US" sz="2200" dirty="0"/>
              <a:t>To address these challenges, we leveraged a structured analytics workflow using the following tools.</a:t>
            </a:r>
          </a:p>
        </p:txBody>
      </p:sp>
      <p:sp>
        <p:nvSpPr>
          <p:cNvPr id="3" name="Title 2">
            <a:extLst>
              <a:ext uri="{FF2B5EF4-FFF2-40B4-BE49-F238E27FC236}">
                <a16:creationId xmlns:a16="http://schemas.microsoft.com/office/drawing/2014/main" id="{AC3BDFF3-91EB-2827-6E5F-08F1BB4FB48F}"/>
              </a:ext>
            </a:extLst>
          </p:cNvPr>
          <p:cNvSpPr>
            <a:spLocks noGrp="1"/>
          </p:cNvSpPr>
          <p:nvPr>
            <p:ph type="title"/>
          </p:nvPr>
        </p:nvSpPr>
        <p:spPr>
          <a:xfrm>
            <a:off x="403197" y="-1"/>
            <a:ext cx="10675200" cy="1765005"/>
          </a:xfrm>
        </p:spPr>
        <p:txBody>
          <a:bodyPr/>
          <a:lstStyle/>
          <a:p>
            <a:pPr algn="ctr"/>
            <a:r>
              <a:rPr lang="en-US" sz="4000" dirty="0"/>
              <a:t>Problem Statement</a:t>
            </a:r>
            <a:endParaRPr lang="en-IN" sz="4000" dirty="0"/>
          </a:p>
        </p:txBody>
      </p:sp>
    </p:spTree>
    <p:extLst>
      <p:ext uri="{BB962C8B-B14F-4D97-AF65-F5344CB8AC3E}">
        <p14:creationId xmlns:p14="http://schemas.microsoft.com/office/powerpoint/2010/main" val="16429549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DB4B68-9C51-BBE2-96C2-3C543723B21C}"/>
              </a:ext>
            </a:extLst>
          </p:cNvPr>
          <p:cNvSpPr>
            <a:spLocks noGrp="1"/>
          </p:cNvSpPr>
          <p:nvPr>
            <p:ph type="body" idx="1"/>
          </p:nvPr>
        </p:nvSpPr>
        <p:spPr>
          <a:xfrm>
            <a:off x="838200" y="2023409"/>
            <a:ext cx="10515600" cy="2690831"/>
          </a:xfrm>
        </p:spPr>
        <p:txBody>
          <a:bodyPr/>
          <a:lstStyle/>
          <a:p>
            <a:endParaRPr lang="en-IN" dirty="0"/>
          </a:p>
        </p:txBody>
      </p:sp>
      <p:sp>
        <p:nvSpPr>
          <p:cNvPr id="3" name="Title 2">
            <a:extLst>
              <a:ext uri="{FF2B5EF4-FFF2-40B4-BE49-F238E27FC236}">
                <a16:creationId xmlns:a16="http://schemas.microsoft.com/office/drawing/2014/main" id="{CC7FF4F4-CA45-2319-8EB8-9EE4B701A5EC}"/>
              </a:ext>
            </a:extLst>
          </p:cNvPr>
          <p:cNvSpPr>
            <a:spLocks noGrp="1"/>
          </p:cNvSpPr>
          <p:nvPr>
            <p:ph type="title"/>
          </p:nvPr>
        </p:nvSpPr>
        <p:spPr/>
        <p:txBody>
          <a:bodyPr numCol="2"/>
          <a:lstStyle/>
          <a:p>
            <a:pPr algn="ctr"/>
            <a:r>
              <a:rPr lang="en-US" dirty="0"/>
              <a:t>Gender wise Average Play Time Distribution</a:t>
            </a:r>
            <a:br>
              <a:rPr lang="en-US" dirty="0"/>
            </a:br>
            <a:r>
              <a:rPr lang="en-US" dirty="0"/>
              <a:t>Location wise Average Play Time </a:t>
            </a:r>
            <a:endParaRPr lang="en-IN" dirty="0"/>
          </a:p>
        </p:txBody>
      </p:sp>
      <p:pic>
        <p:nvPicPr>
          <p:cNvPr id="4" name="Picture 3">
            <a:extLst>
              <a:ext uri="{FF2B5EF4-FFF2-40B4-BE49-F238E27FC236}">
                <a16:creationId xmlns:a16="http://schemas.microsoft.com/office/drawing/2014/main" id="{82E0A2F8-F9A6-D026-F5B4-719D270B88D3}"/>
              </a:ext>
            </a:extLst>
          </p:cNvPr>
          <p:cNvPicPr>
            <a:picLocks noChangeAspect="1"/>
          </p:cNvPicPr>
          <p:nvPr/>
        </p:nvPicPr>
        <p:blipFill>
          <a:blip r:embed="rId2"/>
          <a:stretch>
            <a:fillRect/>
          </a:stretch>
        </p:blipFill>
        <p:spPr>
          <a:xfrm>
            <a:off x="1070568" y="2250186"/>
            <a:ext cx="4600956" cy="2357628"/>
          </a:xfrm>
          <a:prstGeom prst="rect">
            <a:avLst/>
          </a:prstGeom>
        </p:spPr>
      </p:pic>
      <p:pic>
        <p:nvPicPr>
          <p:cNvPr id="5" name="Picture 4">
            <a:extLst>
              <a:ext uri="{FF2B5EF4-FFF2-40B4-BE49-F238E27FC236}">
                <a16:creationId xmlns:a16="http://schemas.microsoft.com/office/drawing/2014/main" id="{374B35BA-A239-DDC6-0AF8-9E7209BC70E5}"/>
              </a:ext>
            </a:extLst>
          </p:cNvPr>
          <p:cNvPicPr>
            <a:picLocks noChangeAspect="1"/>
          </p:cNvPicPr>
          <p:nvPr/>
        </p:nvPicPr>
        <p:blipFill>
          <a:blip r:embed="rId3"/>
          <a:stretch>
            <a:fillRect/>
          </a:stretch>
        </p:blipFill>
        <p:spPr>
          <a:xfrm>
            <a:off x="6477441" y="2276094"/>
            <a:ext cx="4600956" cy="2331720"/>
          </a:xfrm>
          <a:prstGeom prst="rect">
            <a:avLst/>
          </a:prstGeom>
        </p:spPr>
      </p:pic>
      <p:sp>
        <p:nvSpPr>
          <p:cNvPr id="6" name="TextBox 5">
            <a:extLst>
              <a:ext uri="{FF2B5EF4-FFF2-40B4-BE49-F238E27FC236}">
                <a16:creationId xmlns:a16="http://schemas.microsoft.com/office/drawing/2014/main" id="{7B479B8F-F514-A65A-FB55-8E1DF0176DDF}"/>
              </a:ext>
            </a:extLst>
          </p:cNvPr>
          <p:cNvSpPr txBox="1"/>
          <p:nvPr/>
        </p:nvSpPr>
        <p:spPr>
          <a:xfrm>
            <a:off x="822960" y="4968240"/>
            <a:ext cx="10675200" cy="830997"/>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Male plays around 8min longer than female.</a:t>
            </a:r>
          </a:p>
          <a:p>
            <a:pPr marL="285750" indent="-285750">
              <a:buFont typeface="Arial" panose="020B0604020202020204" pitchFamily="34" charset="0"/>
              <a:buChar char="•"/>
            </a:pPr>
            <a:r>
              <a:rPr lang="en-US" sz="1600" dirty="0"/>
              <a:t>Player from Asia plays more than any other location.</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Increase the engagement of female.</a:t>
            </a:r>
          </a:p>
          <a:p>
            <a:pPr marL="285750" indent="-285750">
              <a:buFont typeface="Arial" panose="020B0604020202020204" pitchFamily="34" charset="0"/>
              <a:buChar char="•"/>
            </a:pPr>
            <a:r>
              <a:rPr lang="en-US" sz="1600" dirty="0"/>
              <a:t>Understand the demographics of players and diversify platform with local centric games.</a:t>
            </a:r>
            <a:endParaRPr lang="en-IN" sz="1600" dirty="0"/>
          </a:p>
        </p:txBody>
      </p:sp>
    </p:spTree>
    <p:extLst>
      <p:ext uri="{BB962C8B-B14F-4D97-AF65-F5344CB8AC3E}">
        <p14:creationId xmlns:p14="http://schemas.microsoft.com/office/powerpoint/2010/main" val="31262973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FB9B22D-8BCA-631C-70CE-08FAF7FA16DB}"/>
              </a:ext>
            </a:extLst>
          </p:cNvPr>
          <p:cNvSpPr>
            <a:spLocks noGrp="1"/>
          </p:cNvSpPr>
          <p:nvPr>
            <p:ph type="body" idx="1"/>
          </p:nvPr>
        </p:nvSpPr>
        <p:spPr>
          <a:xfrm>
            <a:off x="838200" y="2023409"/>
            <a:ext cx="10515600" cy="2670511"/>
          </a:xfrm>
        </p:spPr>
        <p:txBody>
          <a:bodyPr/>
          <a:lstStyle/>
          <a:p>
            <a:endParaRPr lang="en-IN" dirty="0"/>
          </a:p>
        </p:txBody>
      </p:sp>
      <p:sp>
        <p:nvSpPr>
          <p:cNvPr id="3" name="Title 2">
            <a:extLst>
              <a:ext uri="{FF2B5EF4-FFF2-40B4-BE49-F238E27FC236}">
                <a16:creationId xmlns:a16="http://schemas.microsoft.com/office/drawing/2014/main" id="{E157A656-A53F-8388-26EC-C00D5DCDAA7F}"/>
              </a:ext>
            </a:extLst>
          </p:cNvPr>
          <p:cNvSpPr>
            <a:spLocks noGrp="1"/>
          </p:cNvSpPr>
          <p:nvPr>
            <p:ph type="title"/>
          </p:nvPr>
        </p:nvSpPr>
        <p:spPr/>
        <p:txBody>
          <a:bodyPr numCol="2"/>
          <a:lstStyle/>
          <a:p>
            <a:pPr algn="ctr"/>
            <a:r>
              <a:rPr lang="en-US" dirty="0"/>
              <a:t>Avg Play Time w.r.t Game Genre</a:t>
            </a:r>
            <a:br>
              <a:rPr lang="en-US" dirty="0"/>
            </a:br>
            <a:r>
              <a:rPr lang="en-US" dirty="0"/>
              <a:t>Avg Play Time w.r.t Game Difficulty</a:t>
            </a:r>
            <a:endParaRPr lang="en-IN" dirty="0"/>
          </a:p>
        </p:txBody>
      </p:sp>
      <p:pic>
        <p:nvPicPr>
          <p:cNvPr id="4" name="Picture 3">
            <a:extLst>
              <a:ext uri="{FF2B5EF4-FFF2-40B4-BE49-F238E27FC236}">
                <a16:creationId xmlns:a16="http://schemas.microsoft.com/office/drawing/2014/main" id="{86E4DACC-8DBE-4F66-CFFE-5A7A10EA147E}"/>
              </a:ext>
            </a:extLst>
          </p:cNvPr>
          <p:cNvPicPr>
            <a:picLocks noChangeAspect="1"/>
          </p:cNvPicPr>
          <p:nvPr/>
        </p:nvPicPr>
        <p:blipFill>
          <a:blip r:embed="rId2"/>
          <a:stretch>
            <a:fillRect/>
          </a:stretch>
        </p:blipFill>
        <p:spPr>
          <a:xfrm>
            <a:off x="1139841" y="2250186"/>
            <a:ext cx="4600956" cy="2357628"/>
          </a:xfrm>
          <a:prstGeom prst="rect">
            <a:avLst/>
          </a:prstGeom>
        </p:spPr>
      </p:pic>
      <p:pic>
        <p:nvPicPr>
          <p:cNvPr id="5" name="Picture 4">
            <a:extLst>
              <a:ext uri="{FF2B5EF4-FFF2-40B4-BE49-F238E27FC236}">
                <a16:creationId xmlns:a16="http://schemas.microsoft.com/office/drawing/2014/main" id="{EEF16444-FC87-C4A0-E553-2DACBCA0D189}"/>
              </a:ext>
            </a:extLst>
          </p:cNvPr>
          <p:cNvPicPr>
            <a:picLocks noChangeAspect="1"/>
          </p:cNvPicPr>
          <p:nvPr/>
        </p:nvPicPr>
        <p:blipFill>
          <a:blip r:embed="rId3"/>
          <a:stretch>
            <a:fillRect/>
          </a:stretch>
        </p:blipFill>
        <p:spPr>
          <a:xfrm>
            <a:off x="6489633" y="2250186"/>
            <a:ext cx="4588764" cy="2357628"/>
          </a:xfrm>
          <a:prstGeom prst="rect">
            <a:avLst/>
          </a:prstGeom>
        </p:spPr>
      </p:pic>
      <p:sp>
        <p:nvSpPr>
          <p:cNvPr id="6" name="TextBox 5">
            <a:extLst>
              <a:ext uri="{FF2B5EF4-FFF2-40B4-BE49-F238E27FC236}">
                <a16:creationId xmlns:a16="http://schemas.microsoft.com/office/drawing/2014/main" id="{5327E831-81F7-1FC5-02E0-A2E06295C733}"/>
              </a:ext>
            </a:extLst>
          </p:cNvPr>
          <p:cNvSpPr txBox="1"/>
          <p:nvPr/>
        </p:nvSpPr>
        <p:spPr>
          <a:xfrm>
            <a:off x="833120" y="4907280"/>
            <a:ext cx="10675200" cy="1077218"/>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Players usually spent more time playing Action and Strategy games which are Hard.</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Diversify Platform with challenging and strategic games with multiple modes to target most of the players.</a:t>
            </a:r>
          </a:p>
          <a:p>
            <a:pPr marL="285750" indent="-285750">
              <a:buFont typeface="Arial" panose="020B0604020202020204" pitchFamily="34" charset="0"/>
              <a:buChar char="•"/>
            </a:pPr>
            <a:r>
              <a:rPr lang="en-IN" sz="1600" dirty="0"/>
              <a:t>Hold Tournament with Real Prize money.</a:t>
            </a:r>
          </a:p>
        </p:txBody>
      </p:sp>
    </p:spTree>
    <p:extLst>
      <p:ext uri="{BB962C8B-B14F-4D97-AF65-F5344CB8AC3E}">
        <p14:creationId xmlns:p14="http://schemas.microsoft.com/office/powerpoint/2010/main" val="24816305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1E4478-731C-E545-9763-9E06D765C90E}"/>
              </a:ext>
            </a:extLst>
          </p:cNvPr>
          <p:cNvSpPr>
            <a:spLocks noGrp="1"/>
          </p:cNvSpPr>
          <p:nvPr>
            <p:ph type="body" idx="1"/>
          </p:nvPr>
        </p:nvSpPr>
        <p:spPr>
          <a:xfrm>
            <a:off x="838200" y="2023409"/>
            <a:ext cx="10515600" cy="2680671"/>
          </a:xfrm>
        </p:spPr>
        <p:txBody>
          <a:bodyPr/>
          <a:lstStyle/>
          <a:p>
            <a:endParaRPr lang="en-IN" dirty="0"/>
          </a:p>
        </p:txBody>
      </p:sp>
      <p:sp>
        <p:nvSpPr>
          <p:cNvPr id="3" name="Title 2">
            <a:extLst>
              <a:ext uri="{FF2B5EF4-FFF2-40B4-BE49-F238E27FC236}">
                <a16:creationId xmlns:a16="http://schemas.microsoft.com/office/drawing/2014/main" id="{E6AE4AFD-C1F0-9680-79A1-A98276AC4D7E}"/>
              </a:ext>
            </a:extLst>
          </p:cNvPr>
          <p:cNvSpPr>
            <a:spLocks noGrp="1"/>
          </p:cNvSpPr>
          <p:nvPr>
            <p:ph type="title"/>
          </p:nvPr>
        </p:nvSpPr>
        <p:spPr/>
        <p:txBody>
          <a:bodyPr numCol="2"/>
          <a:lstStyle/>
          <a:p>
            <a:pPr algn="ctr"/>
            <a:r>
              <a:rPr lang="en-US" dirty="0"/>
              <a:t>Avg Play Time w.r.t Age Groups</a:t>
            </a:r>
            <a:br>
              <a:rPr lang="en-US" dirty="0"/>
            </a:br>
            <a:r>
              <a:rPr lang="en-US" dirty="0"/>
              <a:t>Avg Play Time Per Trend</a:t>
            </a:r>
            <a:endParaRPr lang="en-IN" dirty="0"/>
          </a:p>
        </p:txBody>
      </p:sp>
      <p:pic>
        <p:nvPicPr>
          <p:cNvPr id="4" name="Picture 3">
            <a:extLst>
              <a:ext uri="{FF2B5EF4-FFF2-40B4-BE49-F238E27FC236}">
                <a16:creationId xmlns:a16="http://schemas.microsoft.com/office/drawing/2014/main" id="{26A8D308-C8C0-ADD8-1397-927D121CE7DC}"/>
              </a:ext>
            </a:extLst>
          </p:cNvPr>
          <p:cNvPicPr>
            <a:picLocks noChangeAspect="1"/>
          </p:cNvPicPr>
          <p:nvPr/>
        </p:nvPicPr>
        <p:blipFill>
          <a:blip r:embed="rId2"/>
          <a:stretch>
            <a:fillRect/>
          </a:stretch>
        </p:blipFill>
        <p:spPr>
          <a:xfrm>
            <a:off x="1016854" y="2263140"/>
            <a:ext cx="4588764" cy="2331720"/>
          </a:xfrm>
          <a:prstGeom prst="rect">
            <a:avLst/>
          </a:prstGeom>
        </p:spPr>
      </p:pic>
      <p:pic>
        <p:nvPicPr>
          <p:cNvPr id="5" name="Picture 4">
            <a:extLst>
              <a:ext uri="{FF2B5EF4-FFF2-40B4-BE49-F238E27FC236}">
                <a16:creationId xmlns:a16="http://schemas.microsoft.com/office/drawing/2014/main" id="{D8DA4463-8D6D-8BD2-89B9-B36299DC2136}"/>
              </a:ext>
            </a:extLst>
          </p:cNvPr>
          <p:cNvPicPr>
            <a:picLocks noChangeAspect="1"/>
          </p:cNvPicPr>
          <p:nvPr/>
        </p:nvPicPr>
        <p:blipFill>
          <a:blip r:embed="rId3"/>
          <a:stretch>
            <a:fillRect/>
          </a:stretch>
        </p:blipFill>
        <p:spPr>
          <a:xfrm>
            <a:off x="6586384" y="2263140"/>
            <a:ext cx="4600956" cy="2357628"/>
          </a:xfrm>
          <a:prstGeom prst="rect">
            <a:avLst/>
          </a:prstGeom>
        </p:spPr>
      </p:pic>
      <p:sp>
        <p:nvSpPr>
          <p:cNvPr id="6" name="TextBox 5">
            <a:extLst>
              <a:ext uri="{FF2B5EF4-FFF2-40B4-BE49-F238E27FC236}">
                <a16:creationId xmlns:a16="http://schemas.microsoft.com/office/drawing/2014/main" id="{0B54133F-4294-9A8E-5990-A23D006A9A67}"/>
              </a:ext>
            </a:extLst>
          </p:cNvPr>
          <p:cNvSpPr txBox="1"/>
          <p:nvPr/>
        </p:nvSpPr>
        <p:spPr>
          <a:xfrm>
            <a:off x="822960" y="4978400"/>
            <a:ext cx="10566400" cy="1323439"/>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Users which are in Early Career tends to play more games and they can spare extra money to increase their gaming experiences.</a:t>
            </a:r>
          </a:p>
          <a:p>
            <a:pPr marL="285750" indent="-285750">
              <a:buFont typeface="Arial" panose="020B0604020202020204" pitchFamily="34" charset="0"/>
              <a:buChar char="•"/>
            </a:pPr>
            <a:r>
              <a:rPr lang="en-US" sz="1600" dirty="0"/>
              <a:t>Average Playtime of Down Trend players are 40% less</a:t>
            </a:r>
          </a:p>
          <a:p>
            <a:pPr marL="285750" indent="-285750">
              <a:buFont typeface="Arial" panose="020B0604020202020204" pitchFamily="34" charset="0"/>
              <a:buChar char="•"/>
            </a:pPr>
            <a:r>
              <a:rPr lang="en-US" sz="1600" dirty="0"/>
              <a:t>Target Early Career individuals for revenue generation and try to create better user experience for them.</a:t>
            </a:r>
          </a:p>
          <a:p>
            <a:pPr marL="285750" indent="-285750">
              <a:buFont typeface="Arial" panose="020B0604020202020204" pitchFamily="34" charset="0"/>
              <a:buChar char="•"/>
            </a:pPr>
            <a:r>
              <a:rPr lang="en-US" sz="1600" dirty="0"/>
              <a:t>Diversify and improve personalization strategies to stop the leakage of churned players.</a:t>
            </a:r>
          </a:p>
          <a:p>
            <a:pPr marL="285750" indent="-285750">
              <a:buFont typeface="Arial" panose="020B0604020202020204" pitchFamily="34" charset="0"/>
              <a:buChar char="•"/>
            </a:pPr>
            <a:endParaRPr lang="en-IN" sz="1600" dirty="0"/>
          </a:p>
        </p:txBody>
      </p:sp>
    </p:spTree>
    <p:extLst>
      <p:ext uri="{BB962C8B-B14F-4D97-AF65-F5344CB8AC3E}">
        <p14:creationId xmlns:p14="http://schemas.microsoft.com/office/powerpoint/2010/main" val="3766817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E827B6-816F-5F5C-8D35-AF6DF76673E8}"/>
              </a:ext>
            </a:extLst>
          </p:cNvPr>
          <p:cNvSpPr>
            <a:spLocks noGrp="1"/>
          </p:cNvSpPr>
          <p:nvPr>
            <p:ph type="body" idx="1"/>
          </p:nvPr>
        </p:nvSpPr>
        <p:spPr>
          <a:xfrm>
            <a:off x="838200" y="2023409"/>
            <a:ext cx="10515600" cy="2711151"/>
          </a:xfrm>
        </p:spPr>
        <p:txBody>
          <a:bodyPr/>
          <a:lstStyle/>
          <a:p>
            <a:endParaRPr lang="en-IN" dirty="0"/>
          </a:p>
        </p:txBody>
      </p:sp>
      <p:sp>
        <p:nvSpPr>
          <p:cNvPr id="3" name="Title 2">
            <a:extLst>
              <a:ext uri="{FF2B5EF4-FFF2-40B4-BE49-F238E27FC236}">
                <a16:creationId xmlns:a16="http://schemas.microsoft.com/office/drawing/2014/main" id="{D7A084B8-3E9F-7F49-CE33-07C5E74FA1A1}"/>
              </a:ext>
            </a:extLst>
          </p:cNvPr>
          <p:cNvSpPr>
            <a:spLocks noGrp="1"/>
          </p:cNvSpPr>
          <p:nvPr>
            <p:ph type="title"/>
          </p:nvPr>
        </p:nvSpPr>
        <p:spPr/>
        <p:txBody>
          <a:bodyPr/>
          <a:lstStyle/>
          <a:p>
            <a:pPr algn="ctr"/>
            <a:r>
              <a:rPr lang="en-US" dirty="0"/>
              <a:t>Avg Play Time w.r.t Spender and Non-Spender</a:t>
            </a:r>
            <a:endParaRPr lang="en-IN" dirty="0"/>
          </a:p>
        </p:txBody>
      </p:sp>
      <p:pic>
        <p:nvPicPr>
          <p:cNvPr id="4" name="Picture 3">
            <a:extLst>
              <a:ext uri="{FF2B5EF4-FFF2-40B4-BE49-F238E27FC236}">
                <a16:creationId xmlns:a16="http://schemas.microsoft.com/office/drawing/2014/main" id="{3AF4CD90-C630-CFED-988A-D8999B8E8271}"/>
              </a:ext>
            </a:extLst>
          </p:cNvPr>
          <p:cNvPicPr>
            <a:picLocks noChangeAspect="1"/>
          </p:cNvPicPr>
          <p:nvPr/>
        </p:nvPicPr>
        <p:blipFill>
          <a:blip r:embed="rId2"/>
          <a:stretch>
            <a:fillRect/>
          </a:stretch>
        </p:blipFill>
        <p:spPr>
          <a:xfrm>
            <a:off x="3795522" y="2249424"/>
            <a:ext cx="4600956" cy="2359152"/>
          </a:xfrm>
          <a:prstGeom prst="rect">
            <a:avLst/>
          </a:prstGeom>
        </p:spPr>
      </p:pic>
      <p:sp>
        <p:nvSpPr>
          <p:cNvPr id="5" name="TextBox 4">
            <a:extLst>
              <a:ext uri="{FF2B5EF4-FFF2-40B4-BE49-F238E27FC236}">
                <a16:creationId xmlns:a16="http://schemas.microsoft.com/office/drawing/2014/main" id="{7B2BBB97-090D-BED1-A0E4-72E9ECC0C8B0}"/>
              </a:ext>
            </a:extLst>
          </p:cNvPr>
          <p:cNvSpPr txBox="1"/>
          <p:nvPr/>
        </p:nvSpPr>
        <p:spPr>
          <a:xfrm>
            <a:off x="812800" y="4947920"/>
            <a:ext cx="10675200" cy="1077218"/>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Spenders Play Time is lower than Non-Spenders, which means that they loses their interest in games after buying game resources.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Diversify games which are challenging even after using in game resources.</a:t>
            </a:r>
          </a:p>
          <a:p>
            <a:pPr marL="285750" indent="-285750">
              <a:buFont typeface="Arial" panose="020B0604020202020204" pitchFamily="34" charset="0"/>
              <a:buChar char="•"/>
            </a:pPr>
            <a:r>
              <a:rPr lang="en-US" sz="1600" dirty="0"/>
              <a:t>Hold Tournament with real prize money.</a:t>
            </a:r>
          </a:p>
          <a:p>
            <a:pPr marL="285750" indent="-285750">
              <a:buFont typeface="Arial" panose="020B0604020202020204" pitchFamily="34" charset="0"/>
              <a:buChar char="•"/>
            </a:pPr>
            <a:endParaRPr lang="en-IN" sz="1600" dirty="0"/>
          </a:p>
        </p:txBody>
      </p:sp>
    </p:spTree>
    <p:extLst>
      <p:ext uri="{BB962C8B-B14F-4D97-AF65-F5344CB8AC3E}">
        <p14:creationId xmlns:p14="http://schemas.microsoft.com/office/powerpoint/2010/main" val="22515560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E605B9-40E2-E46A-8F17-0C3D8CB4FB52}"/>
              </a:ext>
            </a:extLst>
          </p:cNvPr>
          <p:cNvSpPr>
            <a:spLocks noGrp="1"/>
          </p:cNvSpPr>
          <p:nvPr>
            <p:ph type="body" idx="1"/>
          </p:nvPr>
        </p:nvSpPr>
        <p:spPr>
          <a:xfrm>
            <a:off x="838200" y="2023409"/>
            <a:ext cx="10515600" cy="2782271"/>
          </a:xfrm>
        </p:spPr>
        <p:txBody>
          <a:bodyPr/>
          <a:lstStyle/>
          <a:p>
            <a:endParaRPr lang="en-IN" dirty="0"/>
          </a:p>
        </p:txBody>
      </p:sp>
      <p:sp>
        <p:nvSpPr>
          <p:cNvPr id="3" name="Title 2">
            <a:extLst>
              <a:ext uri="{FF2B5EF4-FFF2-40B4-BE49-F238E27FC236}">
                <a16:creationId xmlns:a16="http://schemas.microsoft.com/office/drawing/2014/main" id="{463E6F9F-1192-38C3-26AC-068ECB8C0C32}"/>
              </a:ext>
            </a:extLst>
          </p:cNvPr>
          <p:cNvSpPr>
            <a:spLocks noGrp="1"/>
          </p:cNvSpPr>
          <p:nvPr>
            <p:ph type="title"/>
          </p:nvPr>
        </p:nvSpPr>
        <p:spPr/>
        <p:txBody>
          <a:bodyPr numCol="2"/>
          <a:lstStyle/>
          <a:p>
            <a:pPr algn="ctr"/>
            <a:r>
              <a:rPr lang="en-US" dirty="0"/>
              <a:t>Avg Weekly Play Sessions w.r.t Gender</a:t>
            </a:r>
            <a:br>
              <a:rPr lang="en-US" dirty="0"/>
            </a:br>
            <a:r>
              <a:rPr lang="en-US" dirty="0"/>
              <a:t>Avg Play Sessions w.r.t location  </a:t>
            </a:r>
            <a:endParaRPr lang="en-IN" dirty="0"/>
          </a:p>
        </p:txBody>
      </p:sp>
      <p:pic>
        <p:nvPicPr>
          <p:cNvPr id="4" name="Picture 3">
            <a:extLst>
              <a:ext uri="{FF2B5EF4-FFF2-40B4-BE49-F238E27FC236}">
                <a16:creationId xmlns:a16="http://schemas.microsoft.com/office/drawing/2014/main" id="{8A49F568-7CB4-DDB5-46F6-2A58A823F11A}"/>
              </a:ext>
            </a:extLst>
          </p:cNvPr>
          <p:cNvPicPr>
            <a:picLocks noChangeAspect="1"/>
          </p:cNvPicPr>
          <p:nvPr/>
        </p:nvPicPr>
        <p:blipFill>
          <a:blip r:embed="rId2"/>
          <a:stretch>
            <a:fillRect/>
          </a:stretch>
        </p:blipFill>
        <p:spPr>
          <a:xfrm>
            <a:off x="1032994" y="2249424"/>
            <a:ext cx="4822767" cy="2359152"/>
          </a:xfrm>
          <a:prstGeom prst="rect">
            <a:avLst/>
          </a:prstGeom>
        </p:spPr>
      </p:pic>
      <p:pic>
        <p:nvPicPr>
          <p:cNvPr id="5" name="Picture 4">
            <a:extLst>
              <a:ext uri="{FF2B5EF4-FFF2-40B4-BE49-F238E27FC236}">
                <a16:creationId xmlns:a16="http://schemas.microsoft.com/office/drawing/2014/main" id="{822C3A32-2D61-5163-92B5-66A9D60BFAB9}"/>
              </a:ext>
            </a:extLst>
          </p:cNvPr>
          <p:cNvPicPr>
            <a:picLocks noChangeAspect="1"/>
          </p:cNvPicPr>
          <p:nvPr/>
        </p:nvPicPr>
        <p:blipFill>
          <a:blip r:embed="rId3"/>
          <a:stretch>
            <a:fillRect/>
          </a:stretch>
        </p:blipFill>
        <p:spPr>
          <a:xfrm>
            <a:off x="6050557" y="2249424"/>
            <a:ext cx="5108448" cy="2359152"/>
          </a:xfrm>
          <a:prstGeom prst="rect">
            <a:avLst/>
          </a:prstGeom>
        </p:spPr>
      </p:pic>
      <p:sp>
        <p:nvSpPr>
          <p:cNvPr id="6" name="TextBox 5">
            <a:extLst>
              <a:ext uri="{FF2B5EF4-FFF2-40B4-BE49-F238E27FC236}">
                <a16:creationId xmlns:a16="http://schemas.microsoft.com/office/drawing/2014/main" id="{74DFF2C6-9D7A-91B5-AB3E-37A02A01EFC5}"/>
              </a:ext>
            </a:extLst>
          </p:cNvPr>
          <p:cNvSpPr txBox="1"/>
          <p:nvPr/>
        </p:nvSpPr>
        <p:spPr>
          <a:xfrm>
            <a:off x="802640" y="4958080"/>
            <a:ext cx="10586720" cy="1323439"/>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Females from Asia has comparatively higher sessions per week.</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Diversify the platform with games which has shorter playtime, like multiplayer games with 5mins countdowns so, that players can play in between there daily breaks to increase their sessions per week</a:t>
            </a:r>
          </a:p>
          <a:p>
            <a:pPr marL="285750" indent="-285750">
              <a:buFont typeface="Arial" panose="020B0604020202020204" pitchFamily="34" charset="0"/>
              <a:buChar char="•"/>
            </a:pPr>
            <a:r>
              <a:rPr lang="en-US" sz="1600" dirty="0"/>
              <a:t>Hold mini weekly tournaments. </a:t>
            </a:r>
            <a:endParaRPr lang="en-IN" sz="1600" dirty="0"/>
          </a:p>
        </p:txBody>
      </p:sp>
    </p:spTree>
    <p:extLst>
      <p:ext uri="{BB962C8B-B14F-4D97-AF65-F5344CB8AC3E}">
        <p14:creationId xmlns:p14="http://schemas.microsoft.com/office/powerpoint/2010/main" val="3730811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586866-0DA8-D0CE-F488-9ADADAA8B1E5}"/>
              </a:ext>
            </a:extLst>
          </p:cNvPr>
          <p:cNvSpPr>
            <a:spLocks noGrp="1"/>
          </p:cNvSpPr>
          <p:nvPr>
            <p:ph type="body" idx="1"/>
          </p:nvPr>
        </p:nvSpPr>
        <p:spPr>
          <a:xfrm>
            <a:off x="838200" y="2023409"/>
            <a:ext cx="10515600" cy="2690831"/>
          </a:xfrm>
        </p:spPr>
        <p:txBody>
          <a:bodyPr/>
          <a:lstStyle/>
          <a:p>
            <a:endParaRPr lang="en-IN" dirty="0"/>
          </a:p>
        </p:txBody>
      </p:sp>
      <p:sp>
        <p:nvSpPr>
          <p:cNvPr id="3" name="Title 2">
            <a:extLst>
              <a:ext uri="{FF2B5EF4-FFF2-40B4-BE49-F238E27FC236}">
                <a16:creationId xmlns:a16="http://schemas.microsoft.com/office/drawing/2014/main" id="{5C845C39-3BE7-B9A4-CDD8-0B810F66F8E7}"/>
              </a:ext>
            </a:extLst>
          </p:cNvPr>
          <p:cNvSpPr>
            <a:spLocks noGrp="1"/>
          </p:cNvSpPr>
          <p:nvPr>
            <p:ph type="title"/>
          </p:nvPr>
        </p:nvSpPr>
        <p:spPr>
          <a:xfrm>
            <a:off x="777240" y="32923"/>
            <a:ext cx="10675200" cy="1137600"/>
          </a:xfrm>
        </p:spPr>
        <p:txBody>
          <a:bodyPr numCol="2"/>
          <a:lstStyle/>
          <a:p>
            <a:pPr algn="ctr"/>
            <a:r>
              <a:rPr lang="en-US" dirty="0"/>
              <a:t>Avg Play Session w.r.t Game Genre</a:t>
            </a:r>
            <a:br>
              <a:rPr lang="en-US" dirty="0"/>
            </a:br>
            <a:r>
              <a:rPr lang="en-US" dirty="0"/>
              <a:t>Avg Play Session w.r.t Game Difficulty</a:t>
            </a:r>
            <a:endParaRPr lang="en-IN" dirty="0"/>
          </a:p>
        </p:txBody>
      </p:sp>
      <p:pic>
        <p:nvPicPr>
          <p:cNvPr id="4" name="Picture 3">
            <a:extLst>
              <a:ext uri="{FF2B5EF4-FFF2-40B4-BE49-F238E27FC236}">
                <a16:creationId xmlns:a16="http://schemas.microsoft.com/office/drawing/2014/main" id="{6256B604-8AD8-CA5B-90E0-2D3411DC4F45}"/>
              </a:ext>
            </a:extLst>
          </p:cNvPr>
          <p:cNvPicPr>
            <a:picLocks noChangeAspect="1"/>
          </p:cNvPicPr>
          <p:nvPr/>
        </p:nvPicPr>
        <p:blipFill>
          <a:blip r:embed="rId2"/>
          <a:stretch>
            <a:fillRect/>
          </a:stretch>
        </p:blipFill>
        <p:spPr>
          <a:xfrm>
            <a:off x="1006671" y="2249424"/>
            <a:ext cx="4867656" cy="2359152"/>
          </a:xfrm>
          <a:prstGeom prst="rect">
            <a:avLst/>
          </a:prstGeom>
        </p:spPr>
      </p:pic>
      <p:pic>
        <p:nvPicPr>
          <p:cNvPr id="5" name="Picture 4">
            <a:extLst>
              <a:ext uri="{FF2B5EF4-FFF2-40B4-BE49-F238E27FC236}">
                <a16:creationId xmlns:a16="http://schemas.microsoft.com/office/drawing/2014/main" id="{A0EC4DC7-0B5E-F174-7B48-FA54D0041FF1}"/>
              </a:ext>
            </a:extLst>
          </p:cNvPr>
          <p:cNvPicPr>
            <a:picLocks noChangeAspect="1"/>
          </p:cNvPicPr>
          <p:nvPr/>
        </p:nvPicPr>
        <p:blipFill>
          <a:blip r:embed="rId3"/>
          <a:stretch>
            <a:fillRect/>
          </a:stretch>
        </p:blipFill>
        <p:spPr>
          <a:xfrm>
            <a:off x="6317673" y="2275332"/>
            <a:ext cx="4867656" cy="2333244"/>
          </a:xfrm>
          <a:prstGeom prst="rect">
            <a:avLst/>
          </a:prstGeom>
        </p:spPr>
      </p:pic>
      <p:sp>
        <p:nvSpPr>
          <p:cNvPr id="6" name="TextBox 5">
            <a:extLst>
              <a:ext uri="{FF2B5EF4-FFF2-40B4-BE49-F238E27FC236}">
                <a16:creationId xmlns:a16="http://schemas.microsoft.com/office/drawing/2014/main" id="{3BB68A01-F167-314B-A4AE-86236019B11B}"/>
              </a:ext>
            </a:extLst>
          </p:cNvPr>
          <p:cNvSpPr txBox="1"/>
          <p:nvPr/>
        </p:nvSpPr>
        <p:spPr>
          <a:xfrm>
            <a:off x="802640" y="4856480"/>
            <a:ext cx="10596880" cy="830997"/>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Sports and Strategy games with medium and hard difficulty has more Sessions per week.</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Break games in multiple levels with shorter play time so increase weekly engagement of players </a:t>
            </a:r>
          </a:p>
          <a:p>
            <a:pPr marL="285750" indent="-285750">
              <a:buFont typeface="Arial" panose="020B0604020202020204" pitchFamily="34" charset="0"/>
              <a:buChar char="•"/>
            </a:pPr>
            <a:r>
              <a:rPr lang="en-US" sz="1600" dirty="0"/>
              <a:t>Initiate mini weekly tournaments.</a:t>
            </a:r>
            <a:endParaRPr lang="en-IN" sz="1600" dirty="0"/>
          </a:p>
        </p:txBody>
      </p:sp>
    </p:spTree>
    <p:extLst>
      <p:ext uri="{BB962C8B-B14F-4D97-AF65-F5344CB8AC3E}">
        <p14:creationId xmlns:p14="http://schemas.microsoft.com/office/powerpoint/2010/main" val="34840426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4A7B6C-6C99-501B-150D-9A4C0589F03B}"/>
              </a:ext>
            </a:extLst>
          </p:cNvPr>
          <p:cNvSpPr>
            <a:spLocks noGrp="1"/>
          </p:cNvSpPr>
          <p:nvPr>
            <p:ph type="body" idx="1"/>
          </p:nvPr>
        </p:nvSpPr>
        <p:spPr/>
        <p:txBody>
          <a:bodyPr/>
          <a:lstStyle/>
          <a:p>
            <a:endParaRPr lang="en-IN" dirty="0"/>
          </a:p>
        </p:txBody>
      </p:sp>
      <p:sp>
        <p:nvSpPr>
          <p:cNvPr id="3" name="Title 2">
            <a:extLst>
              <a:ext uri="{FF2B5EF4-FFF2-40B4-BE49-F238E27FC236}">
                <a16:creationId xmlns:a16="http://schemas.microsoft.com/office/drawing/2014/main" id="{E44FCA39-4605-D061-349C-BB95966C6EDE}"/>
              </a:ext>
            </a:extLst>
          </p:cNvPr>
          <p:cNvSpPr>
            <a:spLocks noGrp="1"/>
          </p:cNvSpPr>
          <p:nvPr>
            <p:ph type="title"/>
          </p:nvPr>
        </p:nvSpPr>
        <p:spPr/>
        <p:txBody>
          <a:bodyPr numCol="2"/>
          <a:lstStyle/>
          <a:p>
            <a:pPr algn="ctr"/>
            <a:r>
              <a:rPr lang="en-US" dirty="0"/>
              <a:t>Avg Play Session w.r.t Age Groups</a:t>
            </a:r>
            <a:br>
              <a:rPr lang="en-US" dirty="0"/>
            </a:br>
            <a:r>
              <a:rPr lang="en-US" dirty="0"/>
              <a:t>Avg Play Session Per Trend</a:t>
            </a:r>
            <a:br>
              <a:rPr lang="en-US" dirty="0"/>
            </a:br>
            <a:endParaRPr lang="en-IN" dirty="0"/>
          </a:p>
        </p:txBody>
      </p:sp>
      <p:pic>
        <p:nvPicPr>
          <p:cNvPr id="4" name="Picture 3">
            <a:extLst>
              <a:ext uri="{FF2B5EF4-FFF2-40B4-BE49-F238E27FC236}">
                <a16:creationId xmlns:a16="http://schemas.microsoft.com/office/drawing/2014/main" id="{DC495B11-6D8E-C277-E372-FF1DD1AECFEC}"/>
              </a:ext>
            </a:extLst>
          </p:cNvPr>
          <p:cNvPicPr>
            <a:picLocks noChangeAspect="1"/>
          </p:cNvPicPr>
          <p:nvPr/>
        </p:nvPicPr>
        <p:blipFill>
          <a:blip r:embed="rId2"/>
          <a:stretch>
            <a:fillRect/>
          </a:stretch>
        </p:blipFill>
        <p:spPr>
          <a:xfrm>
            <a:off x="991431" y="2262378"/>
            <a:ext cx="4896752" cy="2333244"/>
          </a:xfrm>
          <a:prstGeom prst="rect">
            <a:avLst/>
          </a:prstGeom>
        </p:spPr>
      </p:pic>
      <p:pic>
        <p:nvPicPr>
          <p:cNvPr id="5" name="Picture 4">
            <a:extLst>
              <a:ext uri="{FF2B5EF4-FFF2-40B4-BE49-F238E27FC236}">
                <a16:creationId xmlns:a16="http://schemas.microsoft.com/office/drawing/2014/main" id="{B861C221-734B-DD1C-A461-F3D1213B03E2}"/>
              </a:ext>
            </a:extLst>
          </p:cNvPr>
          <p:cNvPicPr>
            <a:picLocks noChangeAspect="1"/>
          </p:cNvPicPr>
          <p:nvPr/>
        </p:nvPicPr>
        <p:blipFill>
          <a:blip r:embed="rId3"/>
          <a:stretch>
            <a:fillRect/>
          </a:stretch>
        </p:blipFill>
        <p:spPr>
          <a:xfrm>
            <a:off x="6303818" y="2249424"/>
            <a:ext cx="4896753" cy="2359152"/>
          </a:xfrm>
          <a:prstGeom prst="rect">
            <a:avLst/>
          </a:prstGeom>
        </p:spPr>
      </p:pic>
    </p:spTree>
    <p:extLst>
      <p:ext uri="{BB962C8B-B14F-4D97-AF65-F5344CB8AC3E}">
        <p14:creationId xmlns:p14="http://schemas.microsoft.com/office/powerpoint/2010/main" val="4050317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5240E7-7C4F-909B-1239-7B43CA7F610C}"/>
              </a:ext>
            </a:extLst>
          </p:cNvPr>
          <p:cNvSpPr>
            <a:spLocks noGrp="1"/>
          </p:cNvSpPr>
          <p:nvPr>
            <p:ph type="body" idx="1"/>
          </p:nvPr>
        </p:nvSpPr>
        <p:spPr>
          <a:xfrm>
            <a:off x="838200" y="2023409"/>
            <a:ext cx="10515600" cy="2711151"/>
          </a:xfrm>
        </p:spPr>
        <p:txBody>
          <a:bodyPr/>
          <a:lstStyle/>
          <a:p>
            <a:endParaRPr lang="en-IN"/>
          </a:p>
        </p:txBody>
      </p:sp>
      <p:sp>
        <p:nvSpPr>
          <p:cNvPr id="3" name="Title 2">
            <a:extLst>
              <a:ext uri="{FF2B5EF4-FFF2-40B4-BE49-F238E27FC236}">
                <a16:creationId xmlns:a16="http://schemas.microsoft.com/office/drawing/2014/main" id="{33CACB21-70F9-591A-E0BD-AB9A8CC59327}"/>
              </a:ext>
            </a:extLst>
          </p:cNvPr>
          <p:cNvSpPr>
            <a:spLocks noGrp="1"/>
          </p:cNvSpPr>
          <p:nvPr>
            <p:ph type="title"/>
          </p:nvPr>
        </p:nvSpPr>
        <p:spPr/>
        <p:txBody>
          <a:bodyPr/>
          <a:lstStyle/>
          <a:p>
            <a:pPr algn="ctr"/>
            <a:r>
              <a:rPr lang="en-US" dirty="0"/>
              <a:t>Avg Play Session w.r.t Spender and Non-Spender</a:t>
            </a:r>
            <a:endParaRPr lang="en-IN" dirty="0"/>
          </a:p>
        </p:txBody>
      </p:sp>
      <p:pic>
        <p:nvPicPr>
          <p:cNvPr id="4" name="Picture 3">
            <a:extLst>
              <a:ext uri="{FF2B5EF4-FFF2-40B4-BE49-F238E27FC236}">
                <a16:creationId xmlns:a16="http://schemas.microsoft.com/office/drawing/2014/main" id="{CDCDAACE-0C74-7633-A593-D036DE823344}"/>
              </a:ext>
            </a:extLst>
          </p:cNvPr>
          <p:cNvPicPr>
            <a:picLocks noChangeAspect="1"/>
          </p:cNvPicPr>
          <p:nvPr/>
        </p:nvPicPr>
        <p:blipFill>
          <a:blip r:embed="rId2"/>
          <a:stretch>
            <a:fillRect/>
          </a:stretch>
        </p:blipFill>
        <p:spPr>
          <a:xfrm>
            <a:off x="3803904" y="2249424"/>
            <a:ext cx="4584192" cy="2359152"/>
          </a:xfrm>
          <a:prstGeom prst="rect">
            <a:avLst/>
          </a:prstGeom>
        </p:spPr>
      </p:pic>
      <p:sp>
        <p:nvSpPr>
          <p:cNvPr id="5" name="TextBox 4">
            <a:extLst>
              <a:ext uri="{FF2B5EF4-FFF2-40B4-BE49-F238E27FC236}">
                <a16:creationId xmlns:a16="http://schemas.microsoft.com/office/drawing/2014/main" id="{164DA6C3-CA59-E068-4644-F293C0367CBC}"/>
              </a:ext>
            </a:extLst>
          </p:cNvPr>
          <p:cNvSpPr txBox="1"/>
          <p:nvPr/>
        </p:nvSpPr>
        <p:spPr>
          <a:xfrm>
            <a:off x="822960" y="4917440"/>
            <a:ext cx="10535920" cy="830997"/>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Spenders has comparatively more weekly sessions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Provide discount deals on game resources and create forums to show off their skills and mini clips of there best moments in games</a:t>
            </a:r>
            <a:endParaRPr lang="en-IN" sz="1600" dirty="0"/>
          </a:p>
        </p:txBody>
      </p:sp>
    </p:spTree>
    <p:extLst>
      <p:ext uri="{BB962C8B-B14F-4D97-AF65-F5344CB8AC3E}">
        <p14:creationId xmlns:p14="http://schemas.microsoft.com/office/powerpoint/2010/main" val="37447714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2F81B19-5722-5F73-5CDA-57D871532489}"/>
              </a:ext>
            </a:extLst>
          </p:cNvPr>
          <p:cNvPicPr>
            <a:picLocks noChangeAspect="1"/>
          </p:cNvPicPr>
          <p:nvPr/>
        </p:nvPicPr>
        <p:blipFill>
          <a:blip r:embed="rId2"/>
          <a:stretch>
            <a:fillRect/>
          </a:stretch>
        </p:blipFill>
        <p:spPr>
          <a:xfrm>
            <a:off x="1080656" y="2279904"/>
            <a:ext cx="4876800" cy="2298192"/>
          </a:xfrm>
          <a:prstGeom prst="rect">
            <a:avLst/>
          </a:prstGeom>
        </p:spPr>
      </p:pic>
      <p:sp>
        <p:nvSpPr>
          <p:cNvPr id="2" name="Text Placeholder 1">
            <a:extLst>
              <a:ext uri="{FF2B5EF4-FFF2-40B4-BE49-F238E27FC236}">
                <a16:creationId xmlns:a16="http://schemas.microsoft.com/office/drawing/2014/main" id="{075DBC35-7DA6-3825-2F83-AFBC10CEB475}"/>
              </a:ext>
            </a:extLst>
          </p:cNvPr>
          <p:cNvSpPr>
            <a:spLocks noGrp="1"/>
          </p:cNvSpPr>
          <p:nvPr>
            <p:ph type="body" idx="1"/>
          </p:nvPr>
        </p:nvSpPr>
        <p:spPr>
          <a:xfrm>
            <a:off x="838200" y="2023409"/>
            <a:ext cx="10515600" cy="2751791"/>
          </a:xfrm>
        </p:spPr>
        <p:txBody>
          <a:bodyPr/>
          <a:lstStyle/>
          <a:p>
            <a:endParaRPr lang="en-IN" dirty="0"/>
          </a:p>
        </p:txBody>
      </p:sp>
      <p:sp>
        <p:nvSpPr>
          <p:cNvPr id="3" name="Title 2">
            <a:extLst>
              <a:ext uri="{FF2B5EF4-FFF2-40B4-BE49-F238E27FC236}">
                <a16:creationId xmlns:a16="http://schemas.microsoft.com/office/drawing/2014/main" id="{71120AB9-9271-B3F3-71BC-B7CFC0C3C7E5}"/>
              </a:ext>
            </a:extLst>
          </p:cNvPr>
          <p:cNvSpPr>
            <a:spLocks noGrp="1"/>
          </p:cNvSpPr>
          <p:nvPr>
            <p:ph type="title"/>
          </p:nvPr>
        </p:nvSpPr>
        <p:spPr>
          <a:xfrm>
            <a:off x="833120" y="0"/>
            <a:ext cx="10675200" cy="1137600"/>
          </a:xfrm>
        </p:spPr>
        <p:txBody>
          <a:bodyPr numCol="2"/>
          <a:lstStyle/>
          <a:p>
            <a:pPr algn="ctr"/>
            <a:r>
              <a:rPr lang="en-US" dirty="0"/>
              <a:t>Player’s Average Level w.r.t Gender</a:t>
            </a:r>
            <a:br>
              <a:rPr lang="en-US" dirty="0"/>
            </a:br>
            <a:r>
              <a:rPr lang="en-US" dirty="0"/>
              <a:t>Player Level w.r.t Location</a:t>
            </a:r>
            <a:endParaRPr lang="en-IN" dirty="0"/>
          </a:p>
        </p:txBody>
      </p:sp>
      <p:pic>
        <p:nvPicPr>
          <p:cNvPr id="6" name="Picture 5">
            <a:extLst>
              <a:ext uri="{FF2B5EF4-FFF2-40B4-BE49-F238E27FC236}">
                <a16:creationId xmlns:a16="http://schemas.microsoft.com/office/drawing/2014/main" id="{C5FBDEA4-6EEF-8C28-99B4-AF12B8D90B95}"/>
              </a:ext>
            </a:extLst>
          </p:cNvPr>
          <p:cNvPicPr>
            <a:picLocks noChangeAspect="1"/>
          </p:cNvPicPr>
          <p:nvPr/>
        </p:nvPicPr>
        <p:blipFill>
          <a:blip r:embed="rId3"/>
          <a:stretch>
            <a:fillRect/>
          </a:stretch>
        </p:blipFill>
        <p:spPr>
          <a:xfrm>
            <a:off x="6234546" y="2279904"/>
            <a:ext cx="4843851" cy="2357628"/>
          </a:xfrm>
          <a:prstGeom prst="rect">
            <a:avLst/>
          </a:prstGeom>
        </p:spPr>
      </p:pic>
      <p:sp>
        <p:nvSpPr>
          <p:cNvPr id="4" name="TextBox 3">
            <a:extLst>
              <a:ext uri="{FF2B5EF4-FFF2-40B4-BE49-F238E27FC236}">
                <a16:creationId xmlns:a16="http://schemas.microsoft.com/office/drawing/2014/main" id="{598ED568-C341-C4D1-5685-78F4B31968CC}"/>
              </a:ext>
            </a:extLst>
          </p:cNvPr>
          <p:cNvSpPr txBox="1"/>
          <p:nvPr/>
        </p:nvSpPr>
        <p:spPr>
          <a:xfrm>
            <a:off x="833120" y="4947920"/>
            <a:ext cx="10546080" cy="830997"/>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Levels of Male from other locations are comparatively higher.</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Hold All Tier Tournament with higher prize money with higher Tier to encourage players to level up more and thus increases their engagement with platform. </a:t>
            </a:r>
            <a:endParaRPr lang="en-IN" sz="1600" dirty="0"/>
          </a:p>
        </p:txBody>
      </p:sp>
    </p:spTree>
    <p:extLst>
      <p:ext uri="{BB962C8B-B14F-4D97-AF65-F5344CB8AC3E}">
        <p14:creationId xmlns:p14="http://schemas.microsoft.com/office/powerpoint/2010/main" val="34233491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9C87E59-D1E0-85D2-4CD3-D800D981F9B2}"/>
              </a:ext>
            </a:extLst>
          </p:cNvPr>
          <p:cNvSpPr>
            <a:spLocks noGrp="1"/>
          </p:cNvSpPr>
          <p:nvPr>
            <p:ph type="body" idx="1"/>
          </p:nvPr>
        </p:nvSpPr>
        <p:spPr>
          <a:xfrm>
            <a:off x="838200" y="2023409"/>
            <a:ext cx="10515600" cy="2721311"/>
          </a:xfrm>
        </p:spPr>
        <p:txBody>
          <a:bodyPr/>
          <a:lstStyle/>
          <a:p>
            <a:endParaRPr lang="en-IN" dirty="0"/>
          </a:p>
        </p:txBody>
      </p:sp>
      <p:sp>
        <p:nvSpPr>
          <p:cNvPr id="3" name="Title 2">
            <a:extLst>
              <a:ext uri="{FF2B5EF4-FFF2-40B4-BE49-F238E27FC236}">
                <a16:creationId xmlns:a16="http://schemas.microsoft.com/office/drawing/2014/main" id="{262542C7-8892-3C69-A5FA-5FF84434BC1A}"/>
              </a:ext>
            </a:extLst>
          </p:cNvPr>
          <p:cNvSpPr>
            <a:spLocks noGrp="1"/>
          </p:cNvSpPr>
          <p:nvPr>
            <p:ph type="title"/>
          </p:nvPr>
        </p:nvSpPr>
        <p:spPr/>
        <p:txBody>
          <a:bodyPr numCol="2"/>
          <a:lstStyle/>
          <a:p>
            <a:pPr algn="ctr"/>
            <a:r>
              <a:rPr lang="en-US" dirty="0"/>
              <a:t>Player Level w.r.t Game Genre</a:t>
            </a:r>
            <a:br>
              <a:rPr lang="en-US" dirty="0"/>
            </a:br>
            <a:r>
              <a:rPr lang="en-US" dirty="0"/>
              <a:t>Player Level w.r.t Game Difficulty</a:t>
            </a:r>
            <a:endParaRPr lang="en-IN" dirty="0"/>
          </a:p>
        </p:txBody>
      </p:sp>
      <p:pic>
        <p:nvPicPr>
          <p:cNvPr id="4" name="Picture 3">
            <a:extLst>
              <a:ext uri="{FF2B5EF4-FFF2-40B4-BE49-F238E27FC236}">
                <a16:creationId xmlns:a16="http://schemas.microsoft.com/office/drawing/2014/main" id="{5D1535A9-60B8-BC76-8327-59C018AE8982}"/>
              </a:ext>
            </a:extLst>
          </p:cNvPr>
          <p:cNvPicPr>
            <a:picLocks noChangeAspect="1"/>
          </p:cNvPicPr>
          <p:nvPr/>
        </p:nvPicPr>
        <p:blipFill>
          <a:blip r:embed="rId2"/>
          <a:stretch>
            <a:fillRect/>
          </a:stretch>
        </p:blipFill>
        <p:spPr>
          <a:xfrm>
            <a:off x="1038329" y="2250186"/>
            <a:ext cx="4863708" cy="2357628"/>
          </a:xfrm>
          <a:prstGeom prst="rect">
            <a:avLst/>
          </a:prstGeom>
        </p:spPr>
      </p:pic>
      <p:pic>
        <p:nvPicPr>
          <p:cNvPr id="5" name="Picture 4">
            <a:extLst>
              <a:ext uri="{FF2B5EF4-FFF2-40B4-BE49-F238E27FC236}">
                <a16:creationId xmlns:a16="http://schemas.microsoft.com/office/drawing/2014/main" id="{7FE069F3-27F5-575E-141B-CA35EB9A1AB1}"/>
              </a:ext>
            </a:extLst>
          </p:cNvPr>
          <p:cNvPicPr>
            <a:picLocks noChangeAspect="1"/>
          </p:cNvPicPr>
          <p:nvPr/>
        </p:nvPicPr>
        <p:blipFill>
          <a:blip r:embed="rId3"/>
          <a:stretch>
            <a:fillRect/>
          </a:stretch>
        </p:blipFill>
        <p:spPr>
          <a:xfrm>
            <a:off x="6289964" y="2250186"/>
            <a:ext cx="4788433" cy="2357628"/>
          </a:xfrm>
          <a:prstGeom prst="rect">
            <a:avLst/>
          </a:prstGeom>
        </p:spPr>
      </p:pic>
      <p:sp>
        <p:nvSpPr>
          <p:cNvPr id="6" name="TextBox 5">
            <a:extLst>
              <a:ext uri="{FF2B5EF4-FFF2-40B4-BE49-F238E27FC236}">
                <a16:creationId xmlns:a16="http://schemas.microsoft.com/office/drawing/2014/main" id="{7F27622C-D68E-86DD-5223-CF45DB307A9B}"/>
              </a:ext>
            </a:extLst>
          </p:cNvPr>
          <p:cNvSpPr txBox="1"/>
          <p:nvPr/>
        </p:nvSpPr>
        <p:spPr>
          <a:xfrm>
            <a:off x="812800" y="4897120"/>
            <a:ext cx="10586720" cy="1077218"/>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Simulation game with easy difficulty has lowest level, which may be due to players lost interest after not finding it as challenging compare to other genre and difficult games.</a:t>
            </a:r>
          </a:p>
          <a:p>
            <a:pPr marL="285750" indent="-285750">
              <a:buFont typeface="Arial" panose="020B0604020202020204" pitchFamily="34" charset="0"/>
              <a:buChar char="•"/>
            </a:pPr>
            <a:r>
              <a:rPr lang="en-US" sz="1600" dirty="0"/>
              <a:t>Diversify the platform with games which are all player friendly with multiple modes like normal, veteran and hell modes.</a:t>
            </a:r>
            <a:endParaRPr lang="en-IN" sz="1600" dirty="0"/>
          </a:p>
        </p:txBody>
      </p:sp>
    </p:spTree>
    <p:extLst>
      <p:ext uri="{BB962C8B-B14F-4D97-AF65-F5344CB8AC3E}">
        <p14:creationId xmlns:p14="http://schemas.microsoft.com/office/powerpoint/2010/main" val="1870420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D8F8B-92C6-04F0-348B-A6C330C101D6}"/>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0020985-0167-903C-4097-7CC06AB112EB}"/>
              </a:ext>
            </a:extLst>
          </p:cNvPr>
          <p:cNvSpPr>
            <a:spLocks noGrp="1"/>
          </p:cNvSpPr>
          <p:nvPr>
            <p:ph type="body" idx="1"/>
          </p:nvPr>
        </p:nvSpPr>
        <p:spPr>
          <a:xfrm>
            <a:off x="838200" y="2126512"/>
            <a:ext cx="10515600" cy="3852533"/>
          </a:xfrm>
        </p:spPr>
        <p:txBody>
          <a:bodyPr>
            <a:normAutofit/>
          </a:bodyPr>
          <a:lstStyle/>
          <a:p>
            <a:pPr marL="186262" indent="0">
              <a:lnSpc>
                <a:spcPct val="150000"/>
              </a:lnSpc>
              <a:buNone/>
            </a:pPr>
            <a:endParaRPr lang="en-US" sz="2400" i="1" dirty="0"/>
          </a:p>
        </p:txBody>
      </p:sp>
      <p:sp>
        <p:nvSpPr>
          <p:cNvPr id="3" name="Title 2">
            <a:extLst>
              <a:ext uri="{FF2B5EF4-FFF2-40B4-BE49-F238E27FC236}">
                <a16:creationId xmlns:a16="http://schemas.microsoft.com/office/drawing/2014/main" id="{C37FE3E0-83D0-2C8C-06A5-F1F481CBF56E}"/>
              </a:ext>
            </a:extLst>
          </p:cNvPr>
          <p:cNvSpPr>
            <a:spLocks noGrp="1"/>
          </p:cNvSpPr>
          <p:nvPr>
            <p:ph type="title"/>
          </p:nvPr>
        </p:nvSpPr>
        <p:spPr>
          <a:xfrm>
            <a:off x="403197" y="-1"/>
            <a:ext cx="10675200" cy="1765005"/>
          </a:xfrm>
        </p:spPr>
        <p:txBody>
          <a:bodyPr/>
          <a:lstStyle/>
          <a:p>
            <a:pPr algn="ctr"/>
            <a:r>
              <a:rPr lang="en-US" sz="4000" dirty="0"/>
              <a:t>Technology Stack</a:t>
            </a:r>
            <a:endParaRPr lang="en-IN" sz="4000" dirty="0"/>
          </a:p>
        </p:txBody>
      </p:sp>
      <p:graphicFrame>
        <p:nvGraphicFramePr>
          <p:cNvPr id="5" name="Table 4">
            <a:extLst>
              <a:ext uri="{FF2B5EF4-FFF2-40B4-BE49-F238E27FC236}">
                <a16:creationId xmlns:a16="http://schemas.microsoft.com/office/drawing/2014/main" id="{AFA34715-E22E-00E4-C9DD-B64A3F91FBDD}"/>
              </a:ext>
            </a:extLst>
          </p:cNvPr>
          <p:cNvGraphicFramePr>
            <a:graphicFrameLocks noGrp="1"/>
          </p:cNvGraphicFramePr>
          <p:nvPr>
            <p:extLst>
              <p:ext uri="{D42A27DB-BD31-4B8C-83A1-F6EECF244321}">
                <p14:modId xmlns:p14="http://schemas.microsoft.com/office/powerpoint/2010/main" val="3849921801"/>
              </p:ext>
            </p:extLst>
          </p:nvPr>
        </p:nvGraphicFramePr>
        <p:xfrm>
          <a:off x="403196" y="2022764"/>
          <a:ext cx="11434128" cy="4154514"/>
        </p:xfrm>
        <a:graphic>
          <a:graphicData uri="http://schemas.openxmlformats.org/drawingml/2006/table">
            <a:tbl>
              <a:tblPr firstRow="1" bandRow="1">
                <a:tableStyleId>{073A0DAA-6AF3-43AB-8588-CEC1D06C72B9}</a:tableStyleId>
              </a:tblPr>
              <a:tblGrid>
                <a:gridCol w="5717064">
                  <a:extLst>
                    <a:ext uri="{9D8B030D-6E8A-4147-A177-3AD203B41FA5}">
                      <a16:colId xmlns:a16="http://schemas.microsoft.com/office/drawing/2014/main" val="118189016"/>
                    </a:ext>
                  </a:extLst>
                </a:gridCol>
                <a:gridCol w="5717064">
                  <a:extLst>
                    <a:ext uri="{9D8B030D-6E8A-4147-A177-3AD203B41FA5}">
                      <a16:colId xmlns:a16="http://schemas.microsoft.com/office/drawing/2014/main" val="2948699997"/>
                    </a:ext>
                  </a:extLst>
                </a:gridCol>
              </a:tblGrid>
              <a:tr h="593502">
                <a:tc>
                  <a:txBody>
                    <a:bodyPr/>
                    <a:lstStyle/>
                    <a:p>
                      <a:r>
                        <a:rPr lang="en-US" dirty="0"/>
                        <a:t>Tool/Platform</a:t>
                      </a:r>
                      <a:endParaRPr lang="en-IN" dirty="0"/>
                    </a:p>
                  </a:txBody>
                  <a:tcPr/>
                </a:tc>
                <a:tc>
                  <a:txBody>
                    <a:bodyPr/>
                    <a:lstStyle/>
                    <a:p>
                      <a:r>
                        <a:rPr lang="en-US" dirty="0"/>
                        <a:t>Purpose in Workflow</a:t>
                      </a:r>
                      <a:endParaRPr lang="en-IN" dirty="0"/>
                    </a:p>
                  </a:txBody>
                  <a:tcPr/>
                </a:tc>
                <a:extLst>
                  <a:ext uri="{0D108BD9-81ED-4DB2-BD59-A6C34878D82A}">
                    <a16:rowId xmlns:a16="http://schemas.microsoft.com/office/drawing/2014/main" val="909930577"/>
                  </a:ext>
                </a:extLst>
              </a:tr>
              <a:tr h="593502">
                <a:tc>
                  <a:txBody>
                    <a:bodyPr/>
                    <a:lstStyle/>
                    <a:p>
                      <a:r>
                        <a:rPr lang="en-US" dirty="0"/>
                        <a:t>Python</a:t>
                      </a:r>
                      <a:endParaRPr lang="en-IN" dirty="0"/>
                    </a:p>
                  </a:txBody>
                  <a:tcPr/>
                </a:tc>
                <a:tc>
                  <a:txBody>
                    <a:bodyPr/>
                    <a:lstStyle/>
                    <a:p>
                      <a:r>
                        <a:rPr lang="en-US" dirty="0"/>
                        <a:t>Clustering and correlation</a:t>
                      </a:r>
                    </a:p>
                  </a:txBody>
                  <a:tcPr/>
                </a:tc>
                <a:extLst>
                  <a:ext uri="{0D108BD9-81ED-4DB2-BD59-A6C34878D82A}">
                    <a16:rowId xmlns:a16="http://schemas.microsoft.com/office/drawing/2014/main" val="2612561819"/>
                  </a:ext>
                </a:extLst>
              </a:tr>
              <a:tr h="593502">
                <a:tc>
                  <a:txBody>
                    <a:bodyPr/>
                    <a:lstStyle/>
                    <a:p>
                      <a:r>
                        <a:rPr lang="en-US" dirty="0"/>
                        <a:t>SSMS</a:t>
                      </a:r>
                      <a:endParaRPr lang="en-IN" dirty="0"/>
                    </a:p>
                  </a:txBody>
                  <a:tcPr/>
                </a:tc>
                <a:tc>
                  <a:txBody>
                    <a:bodyPr/>
                    <a:lstStyle/>
                    <a:p>
                      <a:r>
                        <a:rPr lang="en-US" dirty="0"/>
                        <a:t>Querying, storing and accessing structured data</a:t>
                      </a:r>
                    </a:p>
                  </a:txBody>
                  <a:tcPr/>
                </a:tc>
                <a:extLst>
                  <a:ext uri="{0D108BD9-81ED-4DB2-BD59-A6C34878D82A}">
                    <a16:rowId xmlns:a16="http://schemas.microsoft.com/office/drawing/2014/main" val="651113597"/>
                  </a:ext>
                </a:extLst>
              </a:tr>
              <a:tr h="593502">
                <a:tc>
                  <a:txBody>
                    <a:bodyPr/>
                    <a:lstStyle/>
                    <a:p>
                      <a:r>
                        <a:rPr lang="en-US" dirty="0"/>
                        <a:t>SQL</a:t>
                      </a:r>
                      <a:endParaRPr lang="en-IN" dirty="0"/>
                    </a:p>
                  </a:txBody>
                  <a:tcPr/>
                </a:tc>
                <a:tc>
                  <a:txBody>
                    <a:bodyPr/>
                    <a:lstStyle/>
                    <a:p>
                      <a:r>
                        <a:rPr lang="en-US" dirty="0"/>
                        <a:t>Data cleaning, transformation and analysis</a:t>
                      </a:r>
                      <a:endParaRPr lang="en-IN" dirty="0"/>
                    </a:p>
                  </a:txBody>
                  <a:tcPr/>
                </a:tc>
                <a:extLst>
                  <a:ext uri="{0D108BD9-81ED-4DB2-BD59-A6C34878D82A}">
                    <a16:rowId xmlns:a16="http://schemas.microsoft.com/office/drawing/2014/main" val="2943733792"/>
                  </a:ext>
                </a:extLst>
              </a:tr>
              <a:tr h="593502">
                <a:tc>
                  <a:txBody>
                    <a:bodyPr/>
                    <a:lstStyle/>
                    <a:p>
                      <a:r>
                        <a:rPr lang="en-US" dirty="0"/>
                        <a:t>Excel</a:t>
                      </a:r>
                      <a:endParaRPr lang="en-IN" dirty="0"/>
                    </a:p>
                  </a:txBody>
                  <a:tcPr/>
                </a:tc>
                <a:tc>
                  <a:txBody>
                    <a:bodyPr/>
                    <a:lstStyle/>
                    <a:p>
                      <a:r>
                        <a:rPr lang="en-US" dirty="0"/>
                        <a:t>EDA visuals and quick validation</a:t>
                      </a:r>
                      <a:endParaRPr lang="en-IN" dirty="0"/>
                    </a:p>
                  </a:txBody>
                  <a:tcPr/>
                </a:tc>
                <a:extLst>
                  <a:ext uri="{0D108BD9-81ED-4DB2-BD59-A6C34878D82A}">
                    <a16:rowId xmlns:a16="http://schemas.microsoft.com/office/drawing/2014/main" val="2136711344"/>
                  </a:ext>
                </a:extLst>
              </a:tr>
              <a:tr h="593502">
                <a:tc>
                  <a:txBody>
                    <a:bodyPr/>
                    <a:lstStyle/>
                    <a:p>
                      <a:r>
                        <a:rPr lang="en-US" dirty="0"/>
                        <a:t>Power BI</a:t>
                      </a:r>
                      <a:endParaRPr lang="en-IN" dirty="0"/>
                    </a:p>
                  </a:txBody>
                  <a:tcPr/>
                </a:tc>
                <a:tc>
                  <a:txBody>
                    <a:bodyPr/>
                    <a:lstStyle/>
                    <a:p>
                      <a:r>
                        <a:rPr lang="en-US" dirty="0"/>
                        <a:t>Dashboard creation and interactive visualization</a:t>
                      </a:r>
                      <a:endParaRPr lang="en-IN" dirty="0"/>
                    </a:p>
                  </a:txBody>
                  <a:tcPr/>
                </a:tc>
                <a:extLst>
                  <a:ext uri="{0D108BD9-81ED-4DB2-BD59-A6C34878D82A}">
                    <a16:rowId xmlns:a16="http://schemas.microsoft.com/office/drawing/2014/main" val="3028779352"/>
                  </a:ext>
                </a:extLst>
              </a:tr>
              <a:tr h="593502">
                <a:tc>
                  <a:txBody>
                    <a:bodyPr/>
                    <a:lstStyle/>
                    <a:p>
                      <a:r>
                        <a:rPr lang="en-US" dirty="0"/>
                        <a:t>PowerPoint</a:t>
                      </a:r>
                      <a:endParaRPr lang="en-IN" dirty="0"/>
                    </a:p>
                  </a:txBody>
                  <a:tcPr/>
                </a:tc>
                <a:tc>
                  <a:txBody>
                    <a:bodyPr/>
                    <a:lstStyle/>
                    <a:p>
                      <a:r>
                        <a:rPr lang="en-US" dirty="0"/>
                        <a:t>Presenting insights to stakeholders</a:t>
                      </a:r>
                      <a:endParaRPr lang="en-IN" dirty="0"/>
                    </a:p>
                  </a:txBody>
                  <a:tcPr/>
                </a:tc>
                <a:extLst>
                  <a:ext uri="{0D108BD9-81ED-4DB2-BD59-A6C34878D82A}">
                    <a16:rowId xmlns:a16="http://schemas.microsoft.com/office/drawing/2014/main" val="4054186682"/>
                  </a:ext>
                </a:extLst>
              </a:tr>
            </a:tbl>
          </a:graphicData>
        </a:graphic>
      </p:graphicFrame>
    </p:spTree>
    <p:extLst>
      <p:ext uri="{BB962C8B-B14F-4D97-AF65-F5344CB8AC3E}">
        <p14:creationId xmlns:p14="http://schemas.microsoft.com/office/powerpoint/2010/main" val="11463003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02ADC8C-6498-5C31-BD5B-09B04BE6E93E}"/>
              </a:ext>
            </a:extLst>
          </p:cNvPr>
          <p:cNvSpPr>
            <a:spLocks noGrp="1"/>
          </p:cNvSpPr>
          <p:nvPr>
            <p:ph type="body" idx="1"/>
          </p:nvPr>
        </p:nvSpPr>
        <p:spPr>
          <a:xfrm>
            <a:off x="838200" y="2023409"/>
            <a:ext cx="10515600" cy="2650191"/>
          </a:xfrm>
        </p:spPr>
        <p:txBody>
          <a:bodyPr/>
          <a:lstStyle/>
          <a:p>
            <a:endParaRPr lang="en-IN" dirty="0"/>
          </a:p>
        </p:txBody>
      </p:sp>
      <p:sp>
        <p:nvSpPr>
          <p:cNvPr id="3" name="Title 2">
            <a:extLst>
              <a:ext uri="{FF2B5EF4-FFF2-40B4-BE49-F238E27FC236}">
                <a16:creationId xmlns:a16="http://schemas.microsoft.com/office/drawing/2014/main" id="{8CFA6F6A-FBDC-51E6-125D-FEBCE3CBBA34}"/>
              </a:ext>
            </a:extLst>
          </p:cNvPr>
          <p:cNvSpPr>
            <a:spLocks noGrp="1"/>
          </p:cNvSpPr>
          <p:nvPr>
            <p:ph type="title"/>
          </p:nvPr>
        </p:nvSpPr>
        <p:spPr/>
        <p:txBody>
          <a:bodyPr numCol="2"/>
          <a:lstStyle/>
          <a:p>
            <a:pPr algn="ctr"/>
            <a:r>
              <a:rPr lang="en-US" dirty="0"/>
              <a:t>Avg Player Level w.r.t Age Groups</a:t>
            </a:r>
            <a:br>
              <a:rPr lang="en-US" dirty="0"/>
            </a:br>
            <a:r>
              <a:rPr lang="en-US" dirty="0"/>
              <a:t>Avg Player Level per Trend</a:t>
            </a:r>
            <a:endParaRPr lang="en-IN" dirty="0"/>
          </a:p>
        </p:txBody>
      </p:sp>
      <p:pic>
        <p:nvPicPr>
          <p:cNvPr id="4" name="Picture 3">
            <a:extLst>
              <a:ext uri="{FF2B5EF4-FFF2-40B4-BE49-F238E27FC236}">
                <a16:creationId xmlns:a16="http://schemas.microsoft.com/office/drawing/2014/main" id="{11E11D47-E1EC-8110-2714-7C571DB24230}"/>
              </a:ext>
            </a:extLst>
          </p:cNvPr>
          <p:cNvPicPr>
            <a:picLocks noChangeAspect="1"/>
          </p:cNvPicPr>
          <p:nvPr/>
        </p:nvPicPr>
        <p:blipFill>
          <a:blip r:embed="rId2"/>
          <a:stretch>
            <a:fillRect/>
          </a:stretch>
        </p:blipFill>
        <p:spPr>
          <a:xfrm>
            <a:off x="1167273" y="2262378"/>
            <a:ext cx="4573524" cy="2333244"/>
          </a:xfrm>
          <a:prstGeom prst="rect">
            <a:avLst/>
          </a:prstGeom>
        </p:spPr>
      </p:pic>
      <p:pic>
        <p:nvPicPr>
          <p:cNvPr id="5" name="Picture 4">
            <a:extLst>
              <a:ext uri="{FF2B5EF4-FFF2-40B4-BE49-F238E27FC236}">
                <a16:creationId xmlns:a16="http://schemas.microsoft.com/office/drawing/2014/main" id="{11D37274-C948-4FF1-DDD0-8C58D1564F52}"/>
              </a:ext>
            </a:extLst>
          </p:cNvPr>
          <p:cNvPicPr>
            <a:picLocks noChangeAspect="1"/>
          </p:cNvPicPr>
          <p:nvPr/>
        </p:nvPicPr>
        <p:blipFill>
          <a:blip r:embed="rId3"/>
          <a:stretch>
            <a:fillRect/>
          </a:stretch>
        </p:blipFill>
        <p:spPr>
          <a:xfrm>
            <a:off x="6504873" y="2236470"/>
            <a:ext cx="4573524" cy="2359152"/>
          </a:xfrm>
          <a:prstGeom prst="rect">
            <a:avLst/>
          </a:prstGeom>
        </p:spPr>
      </p:pic>
      <p:sp>
        <p:nvSpPr>
          <p:cNvPr id="6" name="TextBox 5">
            <a:extLst>
              <a:ext uri="{FF2B5EF4-FFF2-40B4-BE49-F238E27FC236}">
                <a16:creationId xmlns:a16="http://schemas.microsoft.com/office/drawing/2014/main" id="{0188FF67-8B2E-F222-E153-2B5920E921E0}"/>
              </a:ext>
            </a:extLst>
          </p:cNvPr>
          <p:cNvSpPr txBox="1"/>
          <p:nvPr/>
        </p:nvSpPr>
        <p:spPr>
          <a:xfrm>
            <a:off x="833120" y="4856480"/>
            <a:ext cx="10535920" cy="1077218"/>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Teens Average level is lowest which may be due to there engagement with outdoor games more.</a:t>
            </a:r>
          </a:p>
          <a:p>
            <a:pPr marL="285750" indent="-285750">
              <a:buFont typeface="Arial" panose="020B0604020202020204" pitchFamily="34" charset="0"/>
              <a:buChar char="•"/>
            </a:pPr>
            <a:r>
              <a:rPr lang="en-US" sz="1600" dirty="0"/>
              <a:t>Average Level of Stable Players are low as may be their engagement with platform is limited.</a:t>
            </a:r>
          </a:p>
          <a:p>
            <a:pPr marL="285750" indent="-285750">
              <a:buFont typeface="Arial" panose="020B0604020202020204" pitchFamily="34" charset="0"/>
              <a:buChar char="•"/>
            </a:pPr>
            <a:r>
              <a:rPr lang="en-US" sz="1600" dirty="0"/>
              <a:t>Create a page for players and their best game moments to attract Teens traffic and hold tournament to compete and win exciting prizes.</a:t>
            </a:r>
          </a:p>
          <a:p>
            <a:endParaRPr lang="en-IN" sz="1600" dirty="0"/>
          </a:p>
        </p:txBody>
      </p:sp>
    </p:spTree>
    <p:extLst>
      <p:ext uri="{BB962C8B-B14F-4D97-AF65-F5344CB8AC3E}">
        <p14:creationId xmlns:p14="http://schemas.microsoft.com/office/powerpoint/2010/main" val="15253456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EFC1FB5-879B-12EC-787C-81CF420174ED}"/>
              </a:ext>
            </a:extLst>
          </p:cNvPr>
          <p:cNvSpPr>
            <a:spLocks noGrp="1"/>
          </p:cNvSpPr>
          <p:nvPr>
            <p:ph type="body" idx="1"/>
          </p:nvPr>
        </p:nvSpPr>
        <p:spPr>
          <a:xfrm>
            <a:off x="838200" y="2023409"/>
            <a:ext cx="10515600" cy="2660351"/>
          </a:xfrm>
        </p:spPr>
        <p:txBody>
          <a:bodyPr/>
          <a:lstStyle/>
          <a:p>
            <a:endParaRPr lang="en-IN" dirty="0"/>
          </a:p>
        </p:txBody>
      </p:sp>
      <p:sp>
        <p:nvSpPr>
          <p:cNvPr id="3" name="Title 2">
            <a:extLst>
              <a:ext uri="{FF2B5EF4-FFF2-40B4-BE49-F238E27FC236}">
                <a16:creationId xmlns:a16="http://schemas.microsoft.com/office/drawing/2014/main" id="{79D0065C-A28A-5D8F-3354-03EBF70D7084}"/>
              </a:ext>
            </a:extLst>
          </p:cNvPr>
          <p:cNvSpPr>
            <a:spLocks noGrp="1"/>
          </p:cNvSpPr>
          <p:nvPr>
            <p:ph type="title"/>
          </p:nvPr>
        </p:nvSpPr>
        <p:spPr/>
        <p:txBody>
          <a:bodyPr/>
          <a:lstStyle/>
          <a:p>
            <a:pPr algn="ctr"/>
            <a:r>
              <a:rPr lang="en-US" dirty="0"/>
              <a:t>Avg Player Level w.r.t Spender and Non-Spender</a:t>
            </a:r>
            <a:endParaRPr lang="en-IN" dirty="0"/>
          </a:p>
        </p:txBody>
      </p:sp>
      <p:pic>
        <p:nvPicPr>
          <p:cNvPr id="4" name="Picture 3">
            <a:extLst>
              <a:ext uri="{FF2B5EF4-FFF2-40B4-BE49-F238E27FC236}">
                <a16:creationId xmlns:a16="http://schemas.microsoft.com/office/drawing/2014/main" id="{67B9EC54-F01E-428E-69BB-47941952B136}"/>
              </a:ext>
            </a:extLst>
          </p:cNvPr>
          <p:cNvPicPr>
            <a:picLocks noChangeAspect="1"/>
          </p:cNvPicPr>
          <p:nvPr/>
        </p:nvPicPr>
        <p:blipFill>
          <a:blip r:embed="rId2"/>
          <a:stretch>
            <a:fillRect/>
          </a:stretch>
        </p:blipFill>
        <p:spPr>
          <a:xfrm>
            <a:off x="3809238" y="2262378"/>
            <a:ext cx="4573524" cy="2333244"/>
          </a:xfrm>
          <a:prstGeom prst="rect">
            <a:avLst/>
          </a:prstGeom>
        </p:spPr>
      </p:pic>
      <p:sp>
        <p:nvSpPr>
          <p:cNvPr id="5" name="TextBox 4">
            <a:extLst>
              <a:ext uri="{FF2B5EF4-FFF2-40B4-BE49-F238E27FC236}">
                <a16:creationId xmlns:a16="http://schemas.microsoft.com/office/drawing/2014/main" id="{EA4B014B-05E6-F97D-9F00-8D46DCE0F2BF}"/>
              </a:ext>
            </a:extLst>
          </p:cNvPr>
          <p:cNvSpPr txBox="1"/>
          <p:nvPr/>
        </p:nvSpPr>
        <p:spPr>
          <a:xfrm>
            <a:off x="853440" y="4815840"/>
            <a:ext cx="10485120" cy="1323439"/>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Non-Spenders levels are lower.</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IN" sz="1600" dirty="0"/>
              <a:t>Create Page to showcase the best moments and achievements to encourage players to spend on in Game purchase.</a:t>
            </a:r>
          </a:p>
          <a:p>
            <a:pPr marL="285750" indent="-285750">
              <a:buFont typeface="Arial" panose="020B0604020202020204" pitchFamily="34" charset="0"/>
              <a:buChar char="•"/>
            </a:pPr>
            <a:r>
              <a:rPr lang="en-IN" sz="1600" dirty="0"/>
              <a:t>Hold Tournaments with game resources and money as prize.</a:t>
            </a:r>
            <a:endParaRPr lang="en-US" sz="1600" dirty="0"/>
          </a:p>
        </p:txBody>
      </p:sp>
    </p:spTree>
    <p:extLst>
      <p:ext uri="{BB962C8B-B14F-4D97-AF65-F5344CB8AC3E}">
        <p14:creationId xmlns:p14="http://schemas.microsoft.com/office/powerpoint/2010/main" val="27298526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435788E-71A1-90A8-5A02-688162825149}"/>
              </a:ext>
            </a:extLst>
          </p:cNvPr>
          <p:cNvSpPr>
            <a:spLocks noGrp="1"/>
          </p:cNvSpPr>
          <p:nvPr>
            <p:ph type="body" idx="1"/>
          </p:nvPr>
        </p:nvSpPr>
        <p:spPr>
          <a:xfrm>
            <a:off x="838200" y="2023409"/>
            <a:ext cx="10515600" cy="2731471"/>
          </a:xfrm>
        </p:spPr>
        <p:txBody>
          <a:bodyPr/>
          <a:lstStyle/>
          <a:p>
            <a:endParaRPr lang="en-IN"/>
          </a:p>
        </p:txBody>
      </p:sp>
      <p:sp>
        <p:nvSpPr>
          <p:cNvPr id="3" name="Title 2">
            <a:extLst>
              <a:ext uri="{FF2B5EF4-FFF2-40B4-BE49-F238E27FC236}">
                <a16:creationId xmlns:a16="http://schemas.microsoft.com/office/drawing/2014/main" id="{922DCEBA-14C8-604F-C39A-B698A0367192}"/>
              </a:ext>
            </a:extLst>
          </p:cNvPr>
          <p:cNvSpPr>
            <a:spLocks noGrp="1"/>
          </p:cNvSpPr>
          <p:nvPr>
            <p:ph type="title"/>
          </p:nvPr>
        </p:nvSpPr>
        <p:spPr/>
        <p:txBody>
          <a:bodyPr numCol="2"/>
          <a:lstStyle/>
          <a:p>
            <a:pPr algn="ctr"/>
            <a:r>
              <a:rPr lang="en-US" dirty="0"/>
              <a:t>Average Achievements Unlocked w.r.t Gender</a:t>
            </a:r>
            <a:br>
              <a:rPr lang="en-US" dirty="0"/>
            </a:br>
            <a:r>
              <a:rPr lang="en-US" dirty="0"/>
              <a:t>Average Achievements Unlocked w.r.t Location</a:t>
            </a:r>
            <a:endParaRPr lang="en-IN" dirty="0"/>
          </a:p>
        </p:txBody>
      </p:sp>
      <p:pic>
        <p:nvPicPr>
          <p:cNvPr id="4" name="Picture 3">
            <a:extLst>
              <a:ext uri="{FF2B5EF4-FFF2-40B4-BE49-F238E27FC236}">
                <a16:creationId xmlns:a16="http://schemas.microsoft.com/office/drawing/2014/main" id="{94AB4643-0626-63CC-0D72-2D5E1765DE78}"/>
              </a:ext>
            </a:extLst>
          </p:cNvPr>
          <p:cNvPicPr>
            <a:picLocks noChangeAspect="1"/>
          </p:cNvPicPr>
          <p:nvPr/>
        </p:nvPicPr>
        <p:blipFill>
          <a:blip r:embed="rId2"/>
          <a:stretch>
            <a:fillRect/>
          </a:stretch>
        </p:blipFill>
        <p:spPr>
          <a:xfrm>
            <a:off x="1127648" y="2296668"/>
            <a:ext cx="4802097" cy="2264664"/>
          </a:xfrm>
          <a:prstGeom prst="rect">
            <a:avLst/>
          </a:prstGeom>
        </p:spPr>
      </p:pic>
      <p:pic>
        <p:nvPicPr>
          <p:cNvPr id="5" name="Picture 4">
            <a:extLst>
              <a:ext uri="{FF2B5EF4-FFF2-40B4-BE49-F238E27FC236}">
                <a16:creationId xmlns:a16="http://schemas.microsoft.com/office/drawing/2014/main" id="{93D0AA57-59D1-5DAE-1459-C49C11A13DB9}"/>
              </a:ext>
            </a:extLst>
          </p:cNvPr>
          <p:cNvPicPr>
            <a:picLocks noChangeAspect="1"/>
          </p:cNvPicPr>
          <p:nvPr/>
        </p:nvPicPr>
        <p:blipFill>
          <a:blip r:embed="rId3"/>
          <a:stretch>
            <a:fillRect/>
          </a:stretch>
        </p:blipFill>
        <p:spPr>
          <a:xfrm>
            <a:off x="6262255" y="2296668"/>
            <a:ext cx="4816142" cy="2333244"/>
          </a:xfrm>
          <a:prstGeom prst="rect">
            <a:avLst/>
          </a:prstGeom>
        </p:spPr>
      </p:pic>
      <p:sp>
        <p:nvSpPr>
          <p:cNvPr id="6" name="TextBox 5">
            <a:extLst>
              <a:ext uri="{FF2B5EF4-FFF2-40B4-BE49-F238E27FC236}">
                <a16:creationId xmlns:a16="http://schemas.microsoft.com/office/drawing/2014/main" id="{6B5B094D-BF59-BA8D-5730-CA3B3AE7CA03}"/>
              </a:ext>
            </a:extLst>
          </p:cNvPr>
          <p:cNvSpPr txBox="1"/>
          <p:nvPr/>
        </p:nvSpPr>
        <p:spPr>
          <a:xfrm>
            <a:off x="797560" y="4903171"/>
            <a:ext cx="10596880" cy="1077218"/>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Male from Asia Bagged more Achievements compared to others.</a:t>
            </a:r>
          </a:p>
          <a:p>
            <a:pPr marL="285750" indent="-285750">
              <a:buFont typeface="Arial" panose="020B0604020202020204" pitchFamily="34" charset="0"/>
              <a:buChar char="•"/>
            </a:pPr>
            <a:r>
              <a:rPr lang="en-US" sz="1600" dirty="0"/>
              <a:t>Unlocking Achievements increase game awareness which in turn increase engagements.</a:t>
            </a:r>
          </a:p>
          <a:p>
            <a:pPr marL="285750" indent="-285750">
              <a:buFont typeface="Arial" panose="020B0604020202020204" pitchFamily="34" charset="0"/>
              <a:buChar char="•"/>
            </a:pPr>
            <a:r>
              <a:rPr lang="en-US" sz="1600" dirty="0"/>
              <a:t>Give new stylish titles and tag names like Hell Hunter, Lord of Era something like this to encourage exploration and engagement of players </a:t>
            </a:r>
          </a:p>
          <a:p>
            <a:pPr marL="285750" indent="-285750">
              <a:buFont typeface="Arial" panose="020B0604020202020204" pitchFamily="34" charset="0"/>
              <a:buChar char="•"/>
            </a:pPr>
            <a:endParaRPr lang="en-IN" sz="1600" dirty="0"/>
          </a:p>
        </p:txBody>
      </p:sp>
    </p:spTree>
    <p:extLst>
      <p:ext uri="{BB962C8B-B14F-4D97-AF65-F5344CB8AC3E}">
        <p14:creationId xmlns:p14="http://schemas.microsoft.com/office/powerpoint/2010/main" val="40813144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0B5310-8B61-0A2D-72D1-272C67E2AC32}"/>
              </a:ext>
            </a:extLst>
          </p:cNvPr>
          <p:cNvSpPr>
            <a:spLocks noGrp="1"/>
          </p:cNvSpPr>
          <p:nvPr>
            <p:ph type="body" idx="1"/>
          </p:nvPr>
        </p:nvSpPr>
        <p:spPr>
          <a:xfrm>
            <a:off x="838200" y="2023409"/>
            <a:ext cx="10515600" cy="2721311"/>
          </a:xfrm>
        </p:spPr>
        <p:txBody>
          <a:bodyPr/>
          <a:lstStyle/>
          <a:p>
            <a:endParaRPr lang="en-IN" dirty="0"/>
          </a:p>
        </p:txBody>
      </p:sp>
      <p:sp>
        <p:nvSpPr>
          <p:cNvPr id="3" name="Title 2">
            <a:extLst>
              <a:ext uri="{FF2B5EF4-FFF2-40B4-BE49-F238E27FC236}">
                <a16:creationId xmlns:a16="http://schemas.microsoft.com/office/drawing/2014/main" id="{A10FC2BE-7843-CE53-9F4B-AAB5F05DD8DE}"/>
              </a:ext>
            </a:extLst>
          </p:cNvPr>
          <p:cNvSpPr>
            <a:spLocks noGrp="1"/>
          </p:cNvSpPr>
          <p:nvPr>
            <p:ph type="title"/>
          </p:nvPr>
        </p:nvSpPr>
        <p:spPr>
          <a:xfrm>
            <a:off x="403196" y="0"/>
            <a:ext cx="11402723" cy="1137600"/>
          </a:xfrm>
        </p:spPr>
        <p:txBody>
          <a:bodyPr numCol="2"/>
          <a:lstStyle/>
          <a:p>
            <a:pPr algn="ctr"/>
            <a:r>
              <a:rPr lang="en-US" dirty="0"/>
              <a:t>Average Achievements Unlocked w.r.t Game Genre</a:t>
            </a:r>
            <a:br>
              <a:rPr lang="en-US" dirty="0"/>
            </a:br>
            <a:r>
              <a:rPr lang="en-US" dirty="0"/>
              <a:t>Average Achievements Unlocked w.r.t Game Difficulty</a:t>
            </a:r>
            <a:endParaRPr lang="en-IN" dirty="0"/>
          </a:p>
        </p:txBody>
      </p:sp>
      <p:pic>
        <p:nvPicPr>
          <p:cNvPr id="4" name="Picture 3">
            <a:extLst>
              <a:ext uri="{FF2B5EF4-FFF2-40B4-BE49-F238E27FC236}">
                <a16:creationId xmlns:a16="http://schemas.microsoft.com/office/drawing/2014/main" id="{B864446D-D3AB-AAB2-7FC6-200FB4C3F4E0}"/>
              </a:ext>
            </a:extLst>
          </p:cNvPr>
          <p:cNvPicPr>
            <a:picLocks noChangeAspect="1"/>
          </p:cNvPicPr>
          <p:nvPr/>
        </p:nvPicPr>
        <p:blipFill>
          <a:blip r:embed="rId2"/>
          <a:stretch>
            <a:fillRect/>
          </a:stretch>
        </p:blipFill>
        <p:spPr>
          <a:xfrm>
            <a:off x="1141364" y="2262378"/>
            <a:ext cx="4760723" cy="2333244"/>
          </a:xfrm>
          <a:prstGeom prst="rect">
            <a:avLst/>
          </a:prstGeom>
        </p:spPr>
      </p:pic>
      <p:pic>
        <p:nvPicPr>
          <p:cNvPr id="5" name="Picture 4">
            <a:extLst>
              <a:ext uri="{FF2B5EF4-FFF2-40B4-BE49-F238E27FC236}">
                <a16:creationId xmlns:a16="http://schemas.microsoft.com/office/drawing/2014/main" id="{B39DD87A-C1BE-9CA0-9086-C540EF186C07}"/>
              </a:ext>
            </a:extLst>
          </p:cNvPr>
          <p:cNvPicPr>
            <a:picLocks noChangeAspect="1"/>
          </p:cNvPicPr>
          <p:nvPr/>
        </p:nvPicPr>
        <p:blipFill>
          <a:blip r:embed="rId3"/>
          <a:stretch>
            <a:fillRect/>
          </a:stretch>
        </p:blipFill>
        <p:spPr>
          <a:xfrm>
            <a:off x="6317673" y="2262378"/>
            <a:ext cx="4760724" cy="2357628"/>
          </a:xfrm>
          <a:prstGeom prst="rect">
            <a:avLst/>
          </a:prstGeom>
        </p:spPr>
      </p:pic>
      <p:sp>
        <p:nvSpPr>
          <p:cNvPr id="6" name="TextBox 5">
            <a:extLst>
              <a:ext uri="{FF2B5EF4-FFF2-40B4-BE49-F238E27FC236}">
                <a16:creationId xmlns:a16="http://schemas.microsoft.com/office/drawing/2014/main" id="{C52D1651-4E69-C2ED-9975-FF06D2D04C29}"/>
              </a:ext>
            </a:extLst>
          </p:cNvPr>
          <p:cNvSpPr txBox="1"/>
          <p:nvPr/>
        </p:nvSpPr>
        <p:spPr>
          <a:xfrm>
            <a:off x="822960" y="4927600"/>
            <a:ext cx="10566400" cy="1077218"/>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Sports genre with hard difficulty is explored least.</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Create Game Page and show best in game moments which encourage players to explore and unlock new moves and achievements which further increases their engagement with platform </a:t>
            </a:r>
            <a:endParaRPr lang="en-IN" sz="1600" dirty="0"/>
          </a:p>
        </p:txBody>
      </p:sp>
    </p:spTree>
    <p:extLst>
      <p:ext uri="{BB962C8B-B14F-4D97-AF65-F5344CB8AC3E}">
        <p14:creationId xmlns:p14="http://schemas.microsoft.com/office/powerpoint/2010/main" val="15637036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CE1CDCA-C8F0-4617-6060-DA8BE0D02160}"/>
              </a:ext>
            </a:extLst>
          </p:cNvPr>
          <p:cNvSpPr>
            <a:spLocks noGrp="1"/>
          </p:cNvSpPr>
          <p:nvPr>
            <p:ph type="body" idx="1"/>
          </p:nvPr>
        </p:nvSpPr>
        <p:spPr>
          <a:xfrm>
            <a:off x="838200" y="2023409"/>
            <a:ext cx="10515600" cy="2670511"/>
          </a:xfrm>
        </p:spPr>
        <p:txBody>
          <a:bodyPr/>
          <a:lstStyle/>
          <a:p>
            <a:endParaRPr lang="en-IN"/>
          </a:p>
        </p:txBody>
      </p:sp>
      <p:sp>
        <p:nvSpPr>
          <p:cNvPr id="3" name="Title 2">
            <a:extLst>
              <a:ext uri="{FF2B5EF4-FFF2-40B4-BE49-F238E27FC236}">
                <a16:creationId xmlns:a16="http://schemas.microsoft.com/office/drawing/2014/main" id="{6FDE17AE-2792-BBD6-A1D7-150A606C4528}"/>
              </a:ext>
            </a:extLst>
          </p:cNvPr>
          <p:cNvSpPr>
            <a:spLocks noGrp="1"/>
          </p:cNvSpPr>
          <p:nvPr>
            <p:ph type="title"/>
          </p:nvPr>
        </p:nvSpPr>
        <p:spPr/>
        <p:txBody>
          <a:bodyPr numCol="2"/>
          <a:lstStyle/>
          <a:p>
            <a:pPr algn="ctr"/>
            <a:r>
              <a:rPr lang="en-US" dirty="0"/>
              <a:t>Average Achievements Unlocked w.r.t Age Groups</a:t>
            </a:r>
            <a:br>
              <a:rPr lang="en-US" dirty="0"/>
            </a:br>
            <a:r>
              <a:rPr lang="en-US" dirty="0"/>
              <a:t>Average Achievements Unlocked Per Trend</a:t>
            </a:r>
            <a:endParaRPr lang="en-IN" dirty="0"/>
          </a:p>
        </p:txBody>
      </p:sp>
      <p:pic>
        <p:nvPicPr>
          <p:cNvPr id="4" name="Picture 3">
            <a:extLst>
              <a:ext uri="{FF2B5EF4-FFF2-40B4-BE49-F238E27FC236}">
                <a16:creationId xmlns:a16="http://schemas.microsoft.com/office/drawing/2014/main" id="{AF0011D6-5B5D-0846-DF20-B48F35D2F715}"/>
              </a:ext>
            </a:extLst>
          </p:cNvPr>
          <p:cNvPicPr>
            <a:picLocks noChangeAspect="1"/>
          </p:cNvPicPr>
          <p:nvPr/>
        </p:nvPicPr>
        <p:blipFill>
          <a:blip r:embed="rId2"/>
          <a:stretch>
            <a:fillRect/>
          </a:stretch>
        </p:blipFill>
        <p:spPr>
          <a:xfrm>
            <a:off x="1062990" y="2262378"/>
            <a:ext cx="4579620" cy="2333244"/>
          </a:xfrm>
          <a:prstGeom prst="rect">
            <a:avLst/>
          </a:prstGeom>
        </p:spPr>
      </p:pic>
      <p:pic>
        <p:nvPicPr>
          <p:cNvPr id="5" name="Picture 4">
            <a:extLst>
              <a:ext uri="{FF2B5EF4-FFF2-40B4-BE49-F238E27FC236}">
                <a16:creationId xmlns:a16="http://schemas.microsoft.com/office/drawing/2014/main" id="{9ACFBCC1-8728-82F3-B347-63E5A45F8089}"/>
              </a:ext>
            </a:extLst>
          </p:cNvPr>
          <p:cNvPicPr>
            <a:picLocks noChangeAspect="1"/>
          </p:cNvPicPr>
          <p:nvPr/>
        </p:nvPicPr>
        <p:blipFill>
          <a:blip r:embed="rId3"/>
          <a:stretch>
            <a:fillRect/>
          </a:stretch>
        </p:blipFill>
        <p:spPr>
          <a:xfrm>
            <a:off x="6207633" y="2262378"/>
            <a:ext cx="4581144" cy="2357628"/>
          </a:xfrm>
          <a:prstGeom prst="rect">
            <a:avLst/>
          </a:prstGeom>
        </p:spPr>
      </p:pic>
      <p:sp>
        <p:nvSpPr>
          <p:cNvPr id="6" name="TextBox 5">
            <a:extLst>
              <a:ext uri="{FF2B5EF4-FFF2-40B4-BE49-F238E27FC236}">
                <a16:creationId xmlns:a16="http://schemas.microsoft.com/office/drawing/2014/main" id="{8E0231BC-0B8A-7A4F-C35F-63EF4539EA15}"/>
              </a:ext>
            </a:extLst>
          </p:cNvPr>
          <p:cNvSpPr txBox="1"/>
          <p:nvPr/>
        </p:nvSpPr>
        <p:spPr>
          <a:xfrm>
            <a:off x="833120" y="4856480"/>
            <a:ext cx="10556240" cy="1569660"/>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Early Career Segment has least Achievements Bagged, which may be due to there less interest in exploring games.</a:t>
            </a:r>
          </a:p>
          <a:p>
            <a:pPr marL="285750" indent="-285750">
              <a:buFont typeface="Arial" panose="020B0604020202020204" pitchFamily="34" charset="0"/>
              <a:buChar char="•"/>
            </a:pPr>
            <a:r>
              <a:rPr lang="en-US" sz="1600" dirty="0"/>
              <a:t>Stable Users are least when compared with others which may be due to there limited and balanced play trend.</a:t>
            </a:r>
          </a:p>
          <a:p>
            <a:pPr marL="285750" indent="-285750">
              <a:buFont typeface="Arial" panose="020B0604020202020204" pitchFamily="34" charset="0"/>
              <a:buChar char="•"/>
            </a:pPr>
            <a:r>
              <a:rPr lang="en-US" sz="1600" dirty="0"/>
              <a:t>Create Game Page and show best in game moments to encourage players to explore new moves and fancy Tag Lines.</a:t>
            </a:r>
          </a:p>
          <a:p>
            <a:pPr marL="285750" indent="-285750">
              <a:buFont typeface="Arial" panose="020B0604020202020204" pitchFamily="34" charset="0"/>
              <a:buChar char="•"/>
            </a:pPr>
            <a:r>
              <a:rPr lang="en-US" sz="1600" dirty="0"/>
              <a:t>Create a community to share the finding of games among players from all different servers.</a:t>
            </a:r>
            <a:endParaRPr lang="en-IN" sz="1600" dirty="0"/>
          </a:p>
        </p:txBody>
      </p:sp>
    </p:spTree>
    <p:extLst>
      <p:ext uri="{BB962C8B-B14F-4D97-AF65-F5344CB8AC3E}">
        <p14:creationId xmlns:p14="http://schemas.microsoft.com/office/powerpoint/2010/main" val="16413584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418E2B0-70C1-442C-5ADC-432D2B8800BA}"/>
              </a:ext>
            </a:extLst>
          </p:cNvPr>
          <p:cNvSpPr>
            <a:spLocks noGrp="1"/>
          </p:cNvSpPr>
          <p:nvPr>
            <p:ph type="body" idx="1"/>
          </p:nvPr>
        </p:nvSpPr>
        <p:spPr>
          <a:xfrm>
            <a:off x="838200" y="2023409"/>
            <a:ext cx="10515600" cy="2670511"/>
          </a:xfrm>
        </p:spPr>
        <p:txBody>
          <a:bodyPr/>
          <a:lstStyle/>
          <a:p>
            <a:endParaRPr lang="en-IN" dirty="0"/>
          </a:p>
        </p:txBody>
      </p:sp>
      <p:sp>
        <p:nvSpPr>
          <p:cNvPr id="3" name="Title 2">
            <a:extLst>
              <a:ext uri="{FF2B5EF4-FFF2-40B4-BE49-F238E27FC236}">
                <a16:creationId xmlns:a16="http://schemas.microsoft.com/office/drawing/2014/main" id="{F88075E5-18D8-A56C-9C8D-8DDA44528755}"/>
              </a:ext>
            </a:extLst>
          </p:cNvPr>
          <p:cNvSpPr>
            <a:spLocks noGrp="1"/>
          </p:cNvSpPr>
          <p:nvPr>
            <p:ph type="title"/>
          </p:nvPr>
        </p:nvSpPr>
        <p:spPr>
          <a:xfrm>
            <a:off x="2128519" y="71120"/>
            <a:ext cx="7934961" cy="1137600"/>
          </a:xfrm>
        </p:spPr>
        <p:txBody>
          <a:bodyPr/>
          <a:lstStyle/>
          <a:p>
            <a:pPr algn="ctr"/>
            <a:r>
              <a:rPr lang="en-US" dirty="0"/>
              <a:t>Average Achievements Unlocked w.r.t Spender and Non-Spender</a:t>
            </a:r>
            <a:endParaRPr lang="en-IN" dirty="0"/>
          </a:p>
        </p:txBody>
      </p:sp>
      <p:pic>
        <p:nvPicPr>
          <p:cNvPr id="4" name="Picture 3">
            <a:extLst>
              <a:ext uri="{FF2B5EF4-FFF2-40B4-BE49-F238E27FC236}">
                <a16:creationId xmlns:a16="http://schemas.microsoft.com/office/drawing/2014/main" id="{C307B34C-BA95-16FF-1823-5F6E589B130E}"/>
              </a:ext>
            </a:extLst>
          </p:cNvPr>
          <p:cNvPicPr>
            <a:picLocks noChangeAspect="1"/>
          </p:cNvPicPr>
          <p:nvPr/>
        </p:nvPicPr>
        <p:blipFill>
          <a:blip r:embed="rId2"/>
          <a:stretch>
            <a:fillRect/>
          </a:stretch>
        </p:blipFill>
        <p:spPr>
          <a:xfrm>
            <a:off x="3805428" y="2262378"/>
            <a:ext cx="4581144" cy="2333244"/>
          </a:xfrm>
          <a:prstGeom prst="rect">
            <a:avLst/>
          </a:prstGeom>
        </p:spPr>
      </p:pic>
      <p:sp>
        <p:nvSpPr>
          <p:cNvPr id="5" name="TextBox 4">
            <a:extLst>
              <a:ext uri="{FF2B5EF4-FFF2-40B4-BE49-F238E27FC236}">
                <a16:creationId xmlns:a16="http://schemas.microsoft.com/office/drawing/2014/main" id="{3F3FCCAA-0BCA-BC76-1F5B-095D27C71E79}"/>
              </a:ext>
            </a:extLst>
          </p:cNvPr>
          <p:cNvSpPr txBox="1"/>
          <p:nvPr/>
        </p:nvSpPr>
        <p:spPr>
          <a:xfrm>
            <a:off x="843280" y="4907280"/>
            <a:ext cx="10535920" cy="338554"/>
          </a:xfrm>
          <a:prstGeom prst="rect">
            <a:avLst/>
          </a:prstGeom>
          <a:noFill/>
        </p:spPr>
        <p:txBody>
          <a:bodyPr wrap="square" numCol="1" rtlCol="0">
            <a:spAutoFit/>
          </a:bodyPr>
          <a:lstStyle/>
          <a:p>
            <a:pPr marL="285750" indent="-285750" algn="ctr">
              <a:buFont typeface="Arial" panose="020B0604020202020204" pitchFamily="34" charset="0"/>
              <a:buChar char="•"/>
            </a:pPr>
            <a:r>
              <a:rPr lang="en-US" sz="1600" dirty="0"/>
              <a:t>Both Spender and Non-Spender Bagged Same number of Achievements.</a:t>
            </a:r>
            <a:endParaRPr lang="en-IN" sz="1600" dirty="0"/>
          </a:p>
        </p:txBody>
      </p:sp>
    </p:spTree>
    <p:extLst>
      <p:ext uri="{BB962C8B-B14F-4D97-AF65-F5344CB8AC3E}">
        <p14:creationId xmlns:p14="http://schemas.microsoft.com/office/powerpoint/2010/main" val="17369366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4A01B-FF2E-B5BB-A737-29F6EACD8628}"/>
              </a:ext>
            </a:extLst>
          </p:cNvPr>
          <p:cNvSpPr>
            <a:spLocks noGrp="1"/>
          </p:cNvSpPr>
          <p:nvPr>
            <p:ph type="body" idx="1"/>
          </p:nvPr>
        </p:nvSpPr>
        <p:spPr/>
        <p:txBody>
          <a:bodyPr/>
          <a:lstStyle/>
          <a:p>
            <a:r>
              <a:rPr lang="en-US" b="1" dirty="0"/>
              <a:t>Casual Achievers : </a:t>
            </a:r>
            <a:r>
              <a:rPr lang="en-US" dirty="0"/>
              <a:t>Medium engagement, like easier games, don’t spend money, but grind achievements.</a:t>
            </a:r>
            <a:endParaRPr lang="en-US" b="1" dirty="0"/>
          </a:p>
          <a:p>
            <a:r>
              <a:rPr lang="en-US" b="1" dirty="0"/>
              <a:t>Burnt-Out Enthusiasts : </a:t>
            </a:r>
            <a:r>
              <a:rPr lang="en-US" dirty="0"/>
              <a:t>High engagement &amp; frequency but trend is falling -&gt; likely at risk of churn.</a:t>
            </a:r>
            <a:r>
              <a:rPr lang="en-US" b="1" dirty="0"/>
              <a:t> </a:t>
            </a:r>
          </a:p>
          <a:p>
            <a:r>
              <a:rPr lang="en-US" b="1" dirty="0"/>
              <a:t>Disengaged Explorers : </a:t>
            </a:r>
            <a:r>
              <a:rPr lang="en-US" dirty="0"/>
              <a:t>Once active, now disengaging. Explore but don’t buy.</a:t>
            </a:r>
            <a:endParaRPr lang="en-US" b="1" dirty="0"/>
          </a:p>
          <a:p>
            <a:r>
              <a:rPr lang="en-US" b="1" dirty="0"/>
              <a:t>Emerging Grinders : </a:t>
            </a:r>
            <a:r>
              <a:rPr lang="en-US" dirty="0"/>
              <a:t>Currently heavy playtime but low engagement history -&gt; they’re on the rise, potentially new committed players.</a:t>
            </a:r>
            <a:endParaRPr lang="en-US" b="1" dirty="0"/>
          </a:p>
          <a:p>
            <a:r>
              <a:rPr lang="en-US" b="1" dirty="0"/>
              <a:t>Balanced Casuals : </a:t>
            </a:r>
            <a:r>
              <a:rPr lang="en-US" dirty="0"/>
              <a:t>Middle-of-the –road in most traits. Neither high risk nor high value.</a:t>
            </a:r>
            <a:endParaRPr lang="en-US" b="1" dirty="0"/>
          </a:p>
          <a:p>
            <a:r>
              <a:rPr lang="en-US" b="1" dirty="0"/>
              <a:t>Growing Explorers : </a:t>
            </a:r>
            <a:r>
              <a:rPr lang="en-US" dirty="0"/>
              <a:t>Medium engagement, increasing trend, heavy but inconsistent play -&gt; still finding their rhythm.</a:t>
            </a:r>
            <a:endParaRPr lang="en-IN" b="1" dirty="0"/>
          </a:p>
        </p:txBody>
      </p:sp>
      <p:sp>
        <p:nvSpPr>
          <p:cNvPr id="3" name="Title 2">
            <a:extLst>
              <a:ext uri="{FF2B5EF4-FFF2-40B4-BE49-F238E27FC236}">
                <a16:creationId xmlns:a16="http://schemas.microsoft.com/office/drawing/2014/main" id="{6C7B0D3B-C423-6AEB-56C3-2353B4028589}"/>
              </a:ext>
            </a:extLst>
          </p:cNvPr>
          <p:cNvSpPr>
            <a:spLocks noGrp="1"/>
          </p:cNvSpPr>
          <p:nvPr>
            <p:ph type="title"/>
          </p:nvPr>
        </p:nvSpPr>
        <p:spPr/>
        <p:txBody>
          <a:bodyPr/>
          <a:lstStyle/>
          <a:p>
            <a:pPr algn="ctr"/>
            <a:r>
              <a:rPr lang="en-US" sz="2930" dirty="0"/>
              <a:t>Clusters</a:t>
            </a:r>
            <a:endParaRPr lang="en-IN" sz="2930" dirty="0"/>
          </a:p>
        </p:txBody>
      </p:sp>
    </p:spTree>
    <p:extLst>
      <p:ext uri="{BB962C8B-B14F-4D97-AF65-F5344CB8AC3E}">
        <p14:creationId xmlns:p14="http://schemas.microsoft.com/office/powerpoint/2010/main" val="5596045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1D6E6E7-5AD0-37EF-4CE0-67A19B81A136}"/>
              </a:ext>
            </a:extLst>
          </p:cNvPr>
          <p:cNvSpPr>
            <a:spLocks noGrp="1"/>
          </p:cNvSpPr>
          <p:nvPr>
            <p:ph type="body" idx="1"/>
          </p:nvPr>
        </p:nvSpPr>
        <p:spPr>
          <a:xfrm>
            <a:off x="838200" y="2023409"/>
            <a:ext cx="5379720" cy="2782271"/>
          </a:xfrm>
        </p:spPr>
        <p:txBody>
          <a:bodyPr numCol="2"/>
          <a:lstStyle/>
          <a:p>
            <a:endParaRPr lang="en-IN" dirty="0"/>
          </a:p>
        </p:txBody>
      </p:sp>
      <p:sp>
        <p:nvSpPr>
          <p:cNvPr id="3" name="Title 2">
            <a:extLst>
              <a:ext uri="{FF2B5EF4-FFF2-40B4-BE49-F238E27FC236}">
                <a16:creationId xmlns:a16="http://schemas.microsoft.com/office/drawing/2014/main" id="{015E063E-138C-097A-0AD0-F44C6AB372A5}"/>
              </a:ext>
            </a:extLst>
          </p:cNvPr>
          <p:cNvSpPr>
            <a:spLocks noGrp="1"/>
          </p:cNvSpPr>
          <p:nvPr>
            <p:ph type="title"/>
          </p:nvPr>
        </p:nvSpPr>
        <p:spPr/>
        <p:txBody>
          <a:bodyPr/>
          <a:lstStyle/>
          <a:p>
            <a:pPr algn="ctr"/>
            <a:r>
              <a:rPr lang="en-US" dirty="0"/>
              <a:t>Players Per Clusters</a:t>
            </a:r>
            <a:endParaRPr lang="en-IN" dirty="0"/>
          </a:p>
        </p:txBody>
      </p:sp>
      <p:pic>
        <p:nvPicPr>
          <p:cNvPr id="4" name="Picture 3">
            <a:extLst>
              <a:ext uri="{FF2B5EF4-FFF2-40B4-BE49-F238E27FC236}">
                <a16:creationId xmlns:a16="http://schemas.microsoft.com/office/drawing/2014/main" id="{83259537-0335-4067-3C23-F53B0CB17E1D}"/>
              </a:ext>
            </a:extLst>
          </p:cNvPr>
          <p:cNvPicPr>
            <a:picLocks noChangeAspect="1"/>
          </p:cNvPicPr>
          <p:nvPr/>
        </p:nvPicPr>
        <p:blipFill>
          <a:blip r:embed="rId2"/>
          <a:stretch>
            <a:fillRect/>
          </a:stretch>
        </p:blipFill>
        <p:spPr>
          <a:xfrm>
            <a:off x="982980" y="2023409"/>
            <a:ext cx="5113020" cy="2697480"/>
          </a:xfrm>
          <a:prstGeom prst="rect">
            <a:avLst/>
          </a:prstGeom>
        </p:spPr>
      </p:pic>
      <p:sp>
        <p:nvSpPr>
          <p:cNvPr id="6" name="TextBox 5">
            <a:extLst>
              <a:ext uri="{FF2B5EF4-FFF2-40B4-BE49-F238E27FC236}">
                <a16:creationId xmlns:a16="http://schemas.microsoft.com/office/drawing/2014/main" id="{E7304E53-2918-1C4B-204C-69B8441B07C9}"/>
              </a:ext>
            </a:extLst>
          </p:cNvPr>
          <p:cNvSpPr txBox="1"/>
          <p:nvPr/>
        </p:nvSpPr>
        <p:spPr>
          <a:xfrm>
            <a:off x="838200" y="4978400"/>
            <a:ext cx="11170920" cy="1077218"/>
          </a:xfrm>
          <a:prstGeom prst="rect">
            <a:avLst/>
          </a:prstGeom>
          <a:noFill/>
        </p:spPr>
        <p:txBody>
          <a:bodyPr wrap="square" numCol="1" rtlCol="0">
            <a:spAutoFit/>
          </a:bodyPr>
          <a:lstStyle/>
          <a:p>
            <a:pPr marL="285750" indent="-285750">
              <a:buFont typeface="Arial" panose="020B0604020202020204" pitchFamily="34" charset="0"/>
              <a:buChar char="•"/>
            </a:pPr>
            <a:r>
              <a:rPr lang="en-US" sz="1600" dirty="0"/>
              <a:t>Emerging Grinders count is least, which we can increase with targeted promotions on social media platforms where people usually spent their free time.</a:t>
            </a:r>
          </a:p>
          <a:p>
            <a:pPr marL="285750" indent="-285750">
              <a:buFont typeface="Arial" panose="020B0604020202020204" pitchFamily="34" charset="0"/>
              <a:buChar char="•"/>
            </a:pPr>
            <a:r>
              <a:rPr lang="en-US" sz="1600" dirty="0"/>
              <a:t>We can also create a community and page for showcasing best in game moments to attract more traffic.</a:t>
            </a:r>
          </a:p>
          <a:p>
            <a:pPr marL="285750" indent="-285750">
              <a:buFont typeface="Arial" panose="020B0604020202020204" pitchFamily="34" charset="0"/>
              <a:buChar char="•"/>
            </a:pPr>
            <a:r>
              <a:rPr lang="en-US" sz="1600" dirty="0"/>
              <a:t>We can also sell the game merchandises to attract Teens.</a:t>
            </a:r>
            <a:endParaRPr lang="en-IN" sz="1600" dirty="0"/>
          </a:p>
        </p:txBody>
      </p:sp>
    </p:spTree>
    <p:extLst>
      <p:ext uri="{BB962C8B-B14F-4D97-AF65-F5344CB8AC3E}">
        <p14:creationId xmlns:p14="http://schemas.microsoft.com/office/powerpoint/2010/main" val="421493457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C2041BB-23D2-EA55-A2D7-31C69475BF7F}"/>
              </a:ext>
            </a:extLst>
          </p:cNvPr>
          <p:cNvSpPr>
            <a:spLocks noGrp="1"/>
          </p:cNvSpPr>
          <p:nvPr>
            <p:ph type="body" idx="1"/>
          </p:nvPr>
        </p:nvSpPr>
        <p:spPr>
          <a:xfrm>
            <a:off x="838200" y="2023409"/>
            <a:ext cx="10515600" cy="2755855"/>
          </a:xfrm>
        </p:spPr>
        <p:txBody>
          <a:bodyPr/>
          <a:lstStyle/>
          <a:p>
            <a:endParaRPr lang="en-IN" dirty="0"/>
          </a:p>
        </p:txBody>
      </p:sp>
      <p:sp>
        <p:nvSpPr>
          <p:cNvPr id="3" name="Title 2">
            <a:extLst>
              <a:ext uri="{FF2B5EF4-FFF2-40B4-BE49-F238E27FC236}">
                <a16:creationId xmlns:a16="http://schemas.microsoft.com/office/drawing/2014/main" id="{E264B573-1224-7196-4BA5-FF87E19024CD}"/>
              </a:ext>
            </a:extLst>
          </p:cNvPr>
          <p:cNvSpPr>
            <a:spLocks noGrp="1"/>
          </p:cNvSpPr>
          <p:nvPr>
            <p:ph type="title"/>
          </p:nvPr>
        </p:nvSpPr>
        <p:spPr/>
        <p:txBody>
          <a:bodyPr/>
          <a:lstStyle/>
          <a:p>
            <a:pPr algn="ctr"/>
            <a:r>
              <a:rPr lang="en-US" dirty="0"/>
              <a:t>Average Life Long Play Time Per Clusters</a:t>
            </a:r>
            <a:endParaRPr lang="en-IN" dirty="0"/>
          </a:p>
        </p:txBody>
      </p:sp>
      <p:pic>
        <p:nvPicPr>
          <p:cNvPr id="4" name="Picture 3">
            <a:extLst>
              <a:ext uri="{FF2B5EF4-FFF2-40B4-BE49-F238E27FC236}">
                <a16:creationId xmlns:a16="http://schemas.microsoft.com/office/drawing/2014/main" id="{9F1BF863-6CAE-995D-2978-00742181933F}"/>
              </a:ext>
            </a:extLst>
          </p:cNvPr>
          <p:cNvPicPr>
            <a:picLocks noChangeAspect="1"/>
          </p:cNvPicPr>
          <p:nvPr/>
        </p:nvPicPr>
        <p:blipFill>
          <a:blip r:embed="rId2"/>
          <a:stretch>
            <a:fillRect/>
          </a:stretch>
        </p:blipFill>
        <p:spPr>
          <a:xfrm>
            <a:off x="1083425" y="2078736"/>
            <a:ext cx="5730240" cy="2700528"/>
          </a:xfrm>
          <a:prstGeom prst="rect">
            <a:avLst/>
          </a:prstGeom>
        </p:spPr>
      </p:pic>
      <p:sp>
        <p:nvSpPr>
          <p:cNvPr id="5" name="TextBox 4">
            <a:extLst>
              <a:ext uri="{FF2B5EF4-FFF2-40B4-BE49-F238E27FC236}">
                <a16:creationId xmlns:a16="http://schemas.microsoft.com/office/drawing/2014/main" id="{159548F8-D231-DD04-61FE-F1C92B18198E}"/>
              </a:ext>
            </a:extLst>
          </p:cNvPr>
          <p:cNvSpPr txBox="1"/>
          <p:nvPr/>
        </p:nvSpPr>
        <p:spPr>
          <a:xfrm>
            <a:off x="802640" y="4907280"/>
            <a:ext cx="10546080" cy="1077218"/>
          </a:xfrm>
          <a:prstGeom prst="rect">
            <a:avLst/>
          </a:prstGeom>
          <a:noFill/>
        </p:spPr>
        <p:txBody>
          <a:bodyPr wrap="square" rtlCol="0">
            <a:spAutoFit/>
          </a:bodyPr>
          <a:lstStyle/>
          <a:p>
            <a:pPr marL="285750" indent="-285750">
              <a:buFont typeface="Arial" panose="020B0604020202020204" pitchFamily="34" charset="0"/>
              <a:buChar char="•"/>
            </a:pPr>
            <a:r>
              <a:rPr lang="en-US" sz="1600" dirty="0"/>
              <a:t>Growing Explorers has highest average play time which can be exploit to potentially convert them into spenders by giving personalized discount on game resources.</a:t>
            </a:r>
          </a:p>
          <a:p>
            <a:pPr marL="285750" indent="-285750">
              <a:buFont typeface="Arial" panose="020B0604020202020204" pitchFamily="34" charset="0"/>
              <a:buChar char="•"/>
            </a:pPr>
            <a:r>
              <a:rPr lang="en-US" sz="1600" dirty="0"/>
              <a:t>Hold tournaments with real prize money and game resources to convert </a:t>
            </a:r>
            <a:r>
              <a:rPr lang="en-US" sz="1600" dirty="0" err="1"/>
              <a:t>deisengaged</a:t>
            </a:r>
            <a:r>
              <a:rPr lang="en-US" sz="1600" dirty="0"/>
              <a:t> Explorers to burnt-out </a:t>
            </a:r>
            <a:r>
              <a:rPr lang="en-US" sz="1600" dirty="0" err="1"/>
              <a:t>enthuisiasts</a:t>
            </a:r>
            <a:r>
              <a:rPr lang="en-US" sz="1600" dirty="0"/>
              <a:t>.</a:t>
            </a:r>
          </a:p>
        </p:txBody>
      </p:sp>
    </p:spTree>
    <p:extLst>
      <p:ext uri="{BB962C8B-B14F-4D97-AF65-F5344CB8AC3E}">
        <p14:creationId xmlns:p14="http://schemas.microsoft.com/office/powerpoint/2010/main" val="27435782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0964E5-F485-4978-E4D3-CBCA295E2CC2}"/>
              </a:ext>
            </a:extLst>
          </p:cNvPr>
          <p:cNvSpPr>
            <a:spLocks noGrp="1"/>
          </p:cNvSpPr>
          <p:nvPr>
            <p:ph type="body" idx="1"/>
          </p:nvPr>
        </p:nvSpPr>
        <p:spPr>
          <a:xfrm>
            <a:off x="838200" y="2023409"/>
            <a:ext cx="10515600" cy="2851313"/>
          </a:xfrm>
        </p:spPr>
        <p:txBody>
          <a:bodyPr/>
          <a:lstStyle/>
          <a:p>
            <a:endParaRPr lang="en-IN" dirty="0"/>
          </a:p>
        </p:txBody>
      </p:sp>
      <p:sp>
        <p:nvSpPr>
          <p:cNvPr id="3" name="Title 2">
            <a:extLst>
              <a:ext uri="{FF2B5EF4-FFF2-40B4-BE49-F238E27FC236}">
                <a16:creationId xmlns:a16="http://schemas.microsoft.com/office/drawing/2014/main" id="{9F2C1C02-0BA5-B107-63BA-18FE05D34424}"/>
              </a:ext>
            </a:extLst>
          </p:cNvPr>
          <p:cNvSpPr>
            <a:spLocks noGrp="1"/>
          </p:cNvSpPr>
          <p:nvPr>
            <p:ph type="title"/>
          </p:nvPr>
        </p:nvSpPr>
        <p:spPr/>
        <p:txBody>
          <a:bodyPr/>
          <a:lstStyle/>
          <a:p>
            <a:pPr algn="ctr"/>
            <a:r>
              <a:rPr lang="en-US" dirty="0"/>
              <a:t>Average Age per Cluster</a:t>
            </a:r>
            <a:endParaRPr lang="en-IN" dirty="0"/>
          </a:p>
        </p:txBody>
      </p:sp>
      <p:pic>
        <p:nvPicPr>
          <p:cNvPr id="4" name="Picture 3">
            <a:extLst>
              <a:ext uri="{FF2B5EF4-FFF2-40B4-BE49-F238E27FC236}">
                <a16:creationId xmlns:a16="http://schemas.microsoft.com/office/drawing/2014/main" id="{B8EF0CA2-DEB3-64A2-B7FB-BE76F9FCA823}"/>
              </a:ext>
            </a:extLst>
          </p:cNvPr>
          <p:cNvPicPr>
            <a:picLocks noChangeAspect="1"/>
          </p:cNvPicPr>
          <p:nvPr/>
        </p:nvPicPr>
        <p:blipFill>
          <a:blip r:embed="rId2"/>
          <a:stretch>
            <a:fillRect/>
          </a:stretch>
        </p:blipFill>
        <p:spPr>
          <a:xfrm>
            <a:off x="961644" y="2177242"/>
            <a:ext cx="5134356" cy="2697480"/>
          </a:xfrm>
          <a:prstGeom prst="rect">
            <a:avLst/>
          </a:prstGeom>
        </p:spPr>
      </p:pic>
      <p:sp>
        <p:nvSpPr>
          <p:cNvPr id="5" name="TextBox 4">
            <a:extLst>
              <a:ext uri="{FF2B5EF4-FFF2-40B4-BE49-F238E27FC236}">
                <a16:creationId xmlns:a16="http://schemas.microsoft.com/office/drawing/2014/main" id="{928C915E-9463-853C-48AF-C8D38346EABE}"/>
              </a:ext>
            </a:extLst>
          </p:cNvPr>
          <p:cNvSpPr txBox="1"/>
          <p:nvPr/>
        </p:nvSpPr>
        <p:spPr>
          <a:xfrm>
            <a:off x="782320" y="5028555"/>
            <a:ext cx="10586720" cy="830997"/>
          </a:xfrm>
          <a:prstGeom prst="rect">
            <a:avLst/>
          </a:prstGeom>
          <a:noFill/>
        </p:spPr>
        <p:txBody>
          <a:bodyPr wrap="square" numCol="1" rtlCol="0">
            <a:spAutoFit/>
          </a:bodyPr>
          <a:lstStyle/>
          <a:p>
            <a:pPr marL="285750" indent="-285750">
              <a:buFont typeface="Arial" panose="020B0604020202020204" pitchFamily="34" charset="0"/>
              <a:buChar char="•"/>
            </a:pPr>
            <a:r>
              <a:rPr lang="en-US" sz="1600" dirty="0"/>
              <a:t>Emerging Grinders and Burnt-Out Enthusiasts are consisting of younger population.</a:t>
            </a:r>
          </a:p>
          <a:p>
            <a:pPr marL="285750" indent="-285750">
              <a:buFont typeface="Arial" panose="020B0604020202020204" pitchFamily="34" charset="0"/>
              <a:buChar char="•"/>
            </a:pPr>
            <a:r>
              <a:rPr lang="en-US" sz="1600" dirty="0"/>
              <a:t>We can do target promotions and mini weekly tournaments to increase the engagement of youth and decrease the average age per clusters while building strong young fan base.</a:t>
            </a:r>
          </a:p>
        </p:txBody>
      </p:sp>
    </p:spTree>
    <p:extLst>
      <p:ext uri="{BB962C8B-B14F-4D97-AF65-F5344CB8AC3E}">
        <p14:creationId xmlns:p14="http://schemas.microsoft.com/office/powerpoint/2010/main" val="2694333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2FC68A8-7142-E34D-32FA-868DEAF1F8CD}"/>
              </a:ext>
            </a:extLst>
          </p:cNvPr>
          <p:cNvSpPr>
            <a:spLocks noGrp="1"/>
          </p:cNvSpPr>
          <p:nvPr>
            <p:ph type="body" idx="1"/>
          </p:nvPr>
        </p:nvSpPr>
        <p:spPr/>
        <p:txBody>
          <a:bodyPr numCol="1">
            <a:normAutofit/>
          </a:bodyPr>
          <a:lstStyle/>
          <a:p>
            <a:pPr marL="186262" indent="0">
              <a:buNone/>
            </a:pPr>
            <a:endParaRPr lang="en-IN" dirty="0"/>
          </a:p>
        </p:txBody>
      </p:sp>
      <p:sp>
        <p:nvSpPr>
          <p:cNvPr id="3" name="Title 2">
            <a:extLst>
              <a:ext uri="{FF2B5EF4-FFF2-40B4-BE49-F238E27FC236}">
                <a16:creationId xmlns:a16="http://schemas.microsoft.com/office/drawing/2014/main" id="{D4BE1B59-CBB1-B808-879B-F8D8F2AAE599}"/>
              </a:ext>
            </a:extLst>
          </p:cNvPr>
          <p:cNvSpPr>
            <a:spLocks noGrp="1"/>
          </p:cNvSpPr>
          <p:nvPr>
            <p:ph type="title"/>
          </p:nvPr>
        </p:nvSpPr>
        <p:spPr>
          <a:xfrm>
            <a:off x="403197" y="0"/>
            <a:ext cx="10675200" cy="1754372"/>
          </a:xfrm>
        </p:spPr>
        <p:txBody>
          <a:bodyPr/>
          <a:lstStyle/>
          <a:p>
            <a:pPr algn="ctr"/>
            <a:r>
              <a:rPr lang="en-US" sz="4000" dirty="0"/>
              <a:t>Data Dictionary(1/3)</a:t>
            </a:r>
            <a:endParaRPr lang="en-IN" sz="4000" dirty="0"/>
          </a:p>
        </p:txBody>
      </p:sp>
      <p:graphicFrame>
        <p:nvGraphicFramePr>
          <p:cNvPr id="4" name="Table 3">
            <a:extLst>
              <a:ext uri="{FF2B5EF4-FFF2-40B4-BE49-F238E27FC236}">
                <a16:creationId xmlns:a16="http://schemas.microsoft.com/office/drawing/2014/main" id="{E2866C9E-3010-6FAB-532D-1D7FD8D56BCF}"/>
              </a:ext>
            </a:extLst>
          </p:cNvPr>
          <p:cNvGraphicFramePr>
            <a:graphicFrameLocks noGrp="1"/>
          </p:cNvGraphicFramePr>
          <p:nvPr>
            <p:extLst>
              <p:ext uri="{D42A27DB-BD31-4B8C-83A1-F6EECF244321}">
                <p14:modId xmlns:p14="http://schemas.microsoft.com/office/powerpoint/2010/main" val="1529387729"/>
              </p:ext>
            </p:extLst>
          </p:nvPr>
        </p:nvGraphicFramePr>
        <p:xfrm>
          <a:off x="403197" y="2023407"/>
          <a:ext cx="11450751" cy="3955638"/>
        </p:xfrm>
        <a:graphic>
          <a:graphicData uri="http://schemas.openxmlformats.org/drawingml/2006/table">
            <a:tbl>
              <a:tblPr firstRow="1" bandRow="1">
                <a:tableStyleId>{073A0DAA-6AF3-43AB-8588-CEC1D06C72B9}</a:tableStyleId>
              </a:tblPr>
              <a:tblGrid>
                <a:gridCol w="3816917">
                  <a:extLst>
                    <a:ext uri="{9D8B030D-6E8A-4147-A177-3AD203B41FA5}">
                      <a16:colId xmlns:a16="http://schemas.microsoft.com/office/drawing/2014/main" val="3762542353"/>
                    </a:ext>
                  </a:extLst>
                </a:gridCol>
                <a:gridCol w="1814926">
                  <a:extLst>
                    <a:ext uri="{9D8B030D-6E8A-4147-A177-3AD203B41FA5}">
                      <a16:colId xmlns:a16="http://schemas.microsoft.com/office/drawing/2014/main" val="3252743255"/>
                    </a:ext>
                  </a:extLst>
                </a:gridCol>
                <a:gridCol w="5818908">
                  <a:extLst>
                    <a:ext uri="{9D8B030D-6E8A-4147-A177-3AD203B41FA5}">
                      <a16:colId xmlns:a16="http://schemas.microsoft.com/office/drawing/2014/main" val="419709259"/>
                    </a:ext>
                  </a:extLst>
                </a:gridCol>
              </a:tblGrid>
              <a:tr h="659273">
                <a:tc>
                  <a:txBody>
                    <a:bodyPr/>
                    <a:lstStyle/>
                    <a:p>
                      <a:r>
                        <a:rPr lang="en-US" dirty="0"/>
                        <a:t>Columns</a:t>
                      </a:r>
                      <a:endParaRPr lang="en-IN" dirty="0"/>
                    </a:p>
                  </a:txBody>
                  <a:tcPr/>
                </a:tc>
                <a:tc>
                  <a:txBody>
                    <a:bodyPr/>
                    <a:lstStyle/>
                    <a:p>
                      <a:r>
                        <a:rPr lang="en-US" dirty="0"/>
                        <a:t>Data Type</a:t>
                      </a:r>
                      <a:endParaRPr lang="en-IN" dirty="0"/>
                    </a:p>
                  </a:txBody>
                  <a:tcPr/>
                </a:tc>
                <a:tc>
                  <a:txBody>
                    <a:bodyPr/>
                    <a:lstStyle/>
                    <a:p>
                      <a:r>
                        <a:rPr lang="en-US" dirty="0"/>
                        <a:t>Description</a:t>
                      </a:r>
                      <a:endParaRPr lang="en-IN" dirty="0"/>
                    </a:p>
                  </a:txBody>
                  <a:tcPr/>
                </a:tc>
                <a:extLst>
                  <a:ext uri="{0D108BD9-81ED-4DB2-BD59-A6C34878D82A}">
                    <a16:rowId xmlns:a16="http://schemas.microsoft.com/office/drawing/2014/main" val="1211396558"/>
                  </a:ext>
                </a:extLst>
              </a:tr>
              <a:tr h="659273">
                <a:tc>
                  <a:txBody>
                    <a:bodyPr/>
                    <a:lstStyle/>
                    <a:p>
                      <a:r>
                        <a:rPr lang="en-US" dirty="0" err="1"/>
                        <a:t>PlayerID</a:t>
                      </a:r>
                      <a:endParaRPr lang="en-US" dirty="0"/>
                    </a:p>
                  </a:txBody>
                  <a:tcPr/>
                </a:tc>
                <a:tc>
                  <a:txBody>
                    <a:bodyPr/>
                    <a:lstStyle/>
                    <a:p>
                      <a:r>
                        <a:rPr lang="en-US" dirty="0"/>
                        <a:t>int</a:t>
                      </a:r>
                      <a:endParaRPr lang="en-IN" dirty="0"/>
                    </a:p>
                  </a:txBody>
                  <a:tcPr/>
                </a:tc>
                <a:tc>
                  <a:txBody>
                    <a:bodyPr/>
                    <a:lstStyle/>
                    <a:p>
                      <a:r>
                        <a:rPr lang="en-US" dirty="0"/>
                        <a:t>Unique identifier assigned to each players</a:t>
                      </a:r>
                      <a:endParaRPr lang="en-IN" dirty="0"/>
                    </a:p>
                  </a:txBody>
                  <a:tcPr/>
                </a:tc>
                <a:extLst>
                  <a:ext uri="{0D108BD9-81ED-4DB2-BD59-A6C34878D82A}">
                    <a16:rowId xmlns:a16="http://schemas.microsoft.com/office/drawing/2014/main" val="2872533980"/>
                  </a:ext>
                </a:extLst>
              </a:tr>
              <a:tr h="659273">
                <a:tc>
                  <a:txBody>
                    <a:bodyPr/>
                    <a:lstStyle/>
                    <a:p>
                      <a:r>
                        <a:rPr lang="en-US" dirty="0"/>
                        <a:t>Age</a:t>
                      </a:r>
                      <a:endParaRPr lang="en-IN" dirty="0"/>
                    </a:p>
                  </a:txBody>
                  <a:tcPr/>
                </a:tc>
                <a:tc>
                  <a:txBody>
                    <a:bodyPr/>
                    <a:lstStyle/>
                    <a:p>
                      <a:r>
                        <a:rPr lang="en-US" dirty="0"/>
                        <a:t>int</a:t>
                      </a:r>
                      <a:endParaRPr lang="en-IN" dirty="0"/>
                    </a:p>
                  </a:txBody>
                  <a:tcPr/>
                </a:tc>
                <a:tc>
                  <a:txBody>
                    <a:bodyPr/>
                    <a:lstStyle/>
                    <a:p>
                      <a:r>
                        <a:rPr lang="en-US" dirty="0"/>
                        <a:t>Age of the player in years</a:t>
                      </a:r>
                      <a:endParaRPr lang="en-IN" dirty="0"/>
                    </a:p>
                  </a:txBody>
                  <a:tcPr/>
                </a:tc>
                <a:extLst>
                  <a:ext uri="{0D108BD9-81ED-4DB2-BD59-A6C34878D82A}">
                    <a16:rowId xmlns:a16="http://schemas.microsoft.com/office/drawing/2014/main" val="888265328"/>
                  </a:ext>
                </a:extLst>
              </a:tr>
              <a:tr h="659273">
                <a:tc>
                  <a:txBody>
                    <a:bodyPr/>
                    <a:lstStyle/>
                    <a:p>
                      <a:r>
                        <a:rPr lang="en-US" dirty="0"/>
                        <a:t>Gender</a:t>
                      </a:r>
                      <a:endParaRPr lang="en-IN" dirty="0"/>
                    </a:p>
                  </a:txBody>
                  <a:tcPr/>
                </a:tc>
                <a:tc>
                  <a:txBody>
                    <a:bodyPr/>
                    <a:lstStyle/>
                    <a:p>
                      <a:r>
                        <a:rPr lang="en-US" dirty="0"/>
                        <a:t>varchar</a:t>
                      </a:r>
                      <a:endParaRPr lang="en-IN" dirty="0"/>
                    </a:p>
                  </a:txBody>
                  <a:tcPr/>
                </a:tc>
                <a:tc>
                  <a:txBody>
                    <a:bodyPr/>
                    <a:lstStyle/>
                    <a:p>
                      <a:r>
                        <a:rPr lang="en-US" dirty="0"/>
                        <a:t>Gender identity of the player</a:t>
                      </a:r>
                      <a:endParaRPr lang="en-IN" dirty="0"/>
                    </a:p>
                  </a:txBody>
                  <a:tcPr/>
                </a:tc>
                <a:extLst>
                  <a:ext uri="{0D108BD9-81ED-4DB2-BD59-A6C34878D82A}">
                    <a16:rowId xmlns:a16="http://schemas.microsoft.com/office/drawing/2014/main" val="1793764592"/>
                  </a:ext>
                </a:extLst>
              </a:tr>
              <a:tr h="659273">
                <a:tc>
                  <a:txBody>
                    <a:bodyPr/>
                    <a:lstStyle/>
                    <a:p>
                      <a:r>
                        <a:rPr lang="en-US" dirty="0"/>
                        <a:t>Location</a:t>
                      </a:r>
                      <a:endParaRPr lang="en-IN" dirty="0"/>
                    </a:p>
                  </a:txBody>
                  <a:tcPr/>
                </a:tc>
                <a:tc>
                  <a:txBody>
                    <a:bodyPr/>
                    <a:lstStyle/>
                    <a:p>
                      <a:r>
                        <a:rPr lang="en-US" dirty="0"/>
                        <a:t>varchar</a:t>
                      </a:r>
                      <a:endParaRPr lang="en-IN" dirty="0"/>
                    </a:p>
                  </a:txBody>
                  <a:tcPr/>
                </a:tc>
                <a:tc>
                  <a:txBody>
                    <a:bodyPr/>
                    <a:lstStyle/>
                    <a:p>
                      <a:r>
                        <a:rPr lang="en-US" dirty="0"/>
                        <a:t>Geographic region of the player</a:t>
                      </a:r>
                      <a:endParaRPr lang="en-IN" dirty="0"/>
                    </a:p>
                  </a:txBody>
                  <a:tcPr/>
                </a:tc>
                <a:extLst>
                  <a:ext uri="{0D108BD9-81ED-4DB2-BD59-A6C34878D82A}">
                    <a16:rowId xmlns:a16="http://schemas.microsoft.com/office/drawing/2014/main" val="2803542027"/>
                  </a:ext>
                </a:extLst>
              </a:tr>
              <a:tr h="659273">
                <a:tc>
                  <a:txBody>
                    <a:bodyPr/>
                    <a:lstStyle/>
                    <a:p>
                      <a:r>
                        <a:rPr lang="en-US" dirty="0" err="1"/>
                        <a:t>GameGenre</a:t>
                      </a:r>
                      <a:endParaRPr lang="en-IN" dirty="0"/>
                    </a:p>
                  </a:txBody>
                  <a:tcPr/>
                </a:tc>
                <a:tc>
                  <a:txBody>
                    <a:bodyPr/>
                    <a:lstStyle/>
                    <a:p>
                      <a:r>
                        <a:rPr lang="en-US" dirty="0"/>
                        <a:t>varchar</a:t>
                      </a:r>
                      <a:endParaRPr lang="en-IN" dirty="0"/>
                    </a:p>
                  </a:txBody>
                  <a:tcPr/>
                </a:tc>
                <a:tc>
                  <a:txBody>
                    <a:bodyPr/>
                    <a:lstStyle/>
                    <a:p>
                      <a:r>
                        <a:rPr lang="en-US" dirty="0"/>
                        <a:t>Genre of game played by the user</a:t>
                      </a:r>
                      <a:endParaRPr lang="en-IN" dirty="0"/>
                    </a:p>
                  </a:txBody>
                  <a:tcPr/>
                </a:tc>
                <a:extLst>
                  <a:ext uri="{0D108BD9-81ED-4DB2-BD59-A6C34878D82A}">
                    <a16:rowId xmlns:a16="http://schemas.microsoft.com/office/drawing/2014/main" val="313035358"/>
                  </a:ext>
                </a:extLst>
              </a:tr>
            </a:tbl>
          </a:graphicData>
        </a:graphic>
      </p:graphicFrame>
    </p:spTree>
    <p:extLst>
      <p:ext uri="{BB962C8B-B14F-4D97-AF65-F5344CB8AC3E}">
        <p14:creationId xmlns:p14="http://schemas.microsoft.com/office/powerpoint/2010/main" val="41291948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D6C1E3-D2AC-8F03-1DE5-762CAF72E97D}"/>
              </a:ext>
            </a:extLst>
          </p:cNvPr>
          <p:cNvSpPr>
            <a:spLocks noGrp="1"/>
          </p:cNvSpPr>
          <p:nvPr>
            <p:ph type="body" idx="1"/>
          </p:nvPr>
        </p:nvSpPr>
        <p:spPr>
          <a:xfrm>
            <a:off x="838200" y="2023409"/>
            <a:ext cx="10515600" cy="2843231"/>
          </a:xfrm>
        </p:spPr>
        <p:txBody>
          <a:bodyPr/>
          <a:lstStyle/>
          <a:p>
            <a:endParaRPr lang="en-IN" dirty="0"/>
          </a:p>
        </p:txBody>
      </p:sp>
      <p:sp>
        <p:nvSpPr>
          <p:cNvPr id="3" name="Title 2">
            <a:extLst>
              <a:ext uri="{FF2B5EF4-FFF2-40B4-BE49-F238E27FC236}">
                <a16:creationId xmlns:a16="http://schemas.microsoft.com/office/drawing/2014/main" id="{764AA903-5369-96E3-9CAF-2D1C52921182}"/>
              </a:ext>
            </a:extLst>
          </p:cNvPr>
          <p:cNvSpPr>
            <a:spLocks noGrp="1"/>
          </p:cNvSpPr>
          <p:nvPr>
            <p:ph type="title"/>
          </p:nvPr>
        </p:nvSpPr>
        <p:spPr/>
        <p:txBody>
          <a:bodyPr/>
          <a:lstStyle/>
          <a:p>
            <a:pPr algn="ctr"/>
            <a:r>
              <a:rPr lang="en-US" dirty="0"/>
              <a:t>Average Player Level Per Cluster</a:t>
            </a:r>
            <a:endParaRPr lang="en-IN" dirty="0"/>
          </a:p>
        </p:txBody>
      </p:sp>
      <p:pic>
        <p:nvPicPr>
          <p:cNvPr id="4" name="Picture 3">
            <a:extLst>
              <a:ext uri="{FF2B5EF4-FFF2-40B4-BE49-F238E27FC236}">
                <a16:creationId xmlns:a16="http://schemas.microsoft.com/office/drawing/2014/main" id="{6A671B30-1AE5-8103-FEBE-18D3DFFE9AC5}"/>
              </a:ext>
            </a:extLst>
          </p:cNvPr>
          <p:cNvPicPr>
            <a:picLocks noChangeAspect="1"/>
          </p:cNvPicPr>
          <p:nvPr/>
        </p:nvPicPr>
        <p:blipFill>
          <a:blip r:embed="rId2"/>
          <a:stretch>
            <a:fillRect/>
          </a:stretch>
        </p:blipFill>
        <p:spPr>
          <a:xfrm>
            <a:off x="960813" y="2080260"/>
            <a:ext cx="5836920" cy="2697480"/>
          </a:xfrm>
          <a:prstGeom prst="rect">
            <a:avLst/>
          </a:prstGeom>
        </p:spPr>
      </p:pic>
      <p:sp>
        <p:nvSpPr>
          <p:cNvPr id="5" name="TextBox 4">
            <a:extLst>
              <a:ext uri="{FF2B5EF4-FFF2-40B4-BE49-F238E27FC236}">
                <a16:creationId xmlns:a16="http://schemas.microsoft.com/office/drawing/2014/main" id="{D56BAD39-94B9-23EA-51D5-3A9572075EE5}"/>
              </a:ext>
            </a:extLst>
          </p:cNvPr>
          <p:cNvSpPr txBox="1"/>
          <p:nvPr/>
        </p:nvSpPr>
        <p:spPr>
          <a:xfrm>
            <a:off x="833120" y="5049520"/>
            <a:ext cx="10546080"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t>Burnt-Out Enthusiasts Average level is quite low even while they invest lots of time per session, this may later create disinterest  among them.</a:t>
            </a:r>
          </a:p>
          <a:p>
            <a:pPr marL="285750" indent="-285750">
              <a:buFont typeface="Arial" panose="020B0604020202020204" pitchFamily="34" charset="0"/>
              <a:buChar char="•"/>
            </a:pPr>
            <a:r>
              <a:rPr lang="en-US" sz="1600" dirty="0"/>
              <a:t>Diversify platform with games which are challenging as well as easy to progress at initial stage which will hook player, games should also have different modes like normal , veteran, hell modes for players with different skill sets.</a:t>
            </a:r>
          </a:p>
          <a:p>
            <a:endParaRPr lang="en-IN" sz="1600" dirty="0"/>
          </a:p>
        </p:txBody>
      </p:sp>
    </p:spTree>
    <p:extLst>
      <p:ext uri="{BB962C8B-B14F-4D97-AF65-F5344CB8AC3E}">
        <p14:creationId xmlns:p14="http://schemas.microsoft.com/office/powerpoint/2010/main" val="40521326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1E6310-DF0E-F8F2-E6E3-D50293C2C798}"/>
              </a:ext>
            </a:extLst>
          </p:cNvPr>
          <p:cNvSpPr>
            <a:spLocks noGrp="1"/>
          </p:cNvSpPr>
          <p:nvPr>
            <p:ph type="body" idx="1"/>
          </p:nvPr>
        </p:nvSpPr>
        <p:spPr>
          <a:xfrm>
            <a:off x="838200" y="2023409"/>
            <a:ext cx="10515600" cy="2697480"/>
          </a:xfrm>
        </p:spPr>
        <p:txBody>
          <a:bodyPr/>
          <a:lstStyle/>
          <a:p>
            <a:endParaRPr lang="en-IN" dirty="0"/>
          </a:p>
        </p:txBody>
      </p:sp>
      <p:sp>
        <p:nvSpPr>
          <p:cNvPr id="3" name="Title 2">
            <a:extLst>
              <a:ext uri="{FF2B5EF4-FFF2-40B4-BE49-F238E27FC236}">
                <a16:creationId xmlns:a16="http://schemas.microsoft.com/office/drawing/2014/main" id="{0ABD705F-DE0C-FD1D-8B0C-9BFF6BC6C1A0}"/>
              </a:ext>
            </a:extLst>
          </p:cNvPr>
          <p:cNvSpPr>
            <a:spLocks noGrp="1"/>
          </p:cNvSpPr>
          <p:nvPr>
            <p:ph type="title"/>
          </p:nvPr>
        </p:nvSpPr>
        <p:spPr/>
        <p:txBody>
          <a:bodyPr/>
          <a:lstStyle/>
          <a:p>
            <a:pPr algn="ctr"/>
            <a:r>
              <a:rPr lang="en-US" dirty="0"/>
              <a:t>Average Weekly Play Time per Cluster</a:t>
            </a:r>
            <a:endParaRPr lang="en-IN" dirty="0"/>
          </a:p>
        </p:txBody>
      </p:sp>
      <p:pic>
        <p:nvPicPr>
          <p:cNvPr id="4" name="Picture 3">
            <a:extLst>
              <a:ext uri="{FF2B5EF4-FFF2-40B4-BE49-F238E27FC236}">
                <a16:creationId xmlns:a16="http://schemas.microsoft.com/office/drawing/2014/main" id="{269EAA11-261F-2C19-D954-72CF766F86D5}"/>
              </a:ext>
            </a:extLst>
          </p:cNvPr>
          <p:cNvPicPr>
            <a:picLocks noChangeAspect="1"/>
          </p:cNvPicPr>
          <p:nvPr/>
        </p:nvPicPr>
        <p:blipFill>
          <a:blip r:embed="rId2"/>
          <a:stretch>
            <a:fillRect/>
          </a:stretch>
        </p:blipFill>
        <p:spPr>
          <a:xfrm>
            <a:off x="838200" y="2023409"/>
            <a:ext cx="5404104" cy="2697480"/>
          </a:xfrm>
          <a:prstGeom prst="rect">
            <a:avLst/>
          </a:prstGeom>
        </p:spPr>
      </p:pic>
      <p:sp>
        <p:nvSpPr>
          <p:cNvPr id="5" name="TextBox 4">
            <a:extLst>
              <a:ext uri="{FF2B5EF4-FFF2-40B4-BE49-F238E27FC236}">
                <a16:creationId xmlns:a16="http://schemas.microsoft.com/office/drawing/2014/main" id="{AFE31A5D-0C45-E195-2C3B-E865DD44FFC9}"/>
              </a:ext>
            </a:extLst>
          </p:cNvPr>
          <p:cNvSpPr txBox="1"/>
          <p:nvPr/>
        </p:nvSpPr>
        <p:spPr>
          <a:xfrm>
            <a:off x="802640" y="4805680"/>
            <a:ext cx="10551160" cy="1077218"/>
          </a:xfrm>
          <a:prstGeom prst="rect">
            <a:avLst/>
          </a:prstGeom>
          <a:noFill/>
        </p:spPr>
        <p:txBody>
          <a:bodyPr wrap="square" numCol="1" rtlCol="0">
            <a:spAutoFit/>
          </a:bodyPr>
          <a:lstStyle/>
          <a:p>
            <a:pPr marL="285750" indent="-285750">
              <a:buFont typeface="Arial" panose="020B0604020202020204" pitchFamily="34" charset="0"/>
              <a:buChar char="•"/>
            </a:pPr>
            <a:r>
              <a:rPr lang="en-US" sz="1600" dirty="0"/>
              <a:t>Emerging Grinders average weekly play time is 18hrs which is super high when compared to others.</a:t>
            </a:r>
          </a:p>
          <a:p>
            <a:pPr marL="285750" indent="-285750">
              <a:buFont typeface="Arial" panose="020B0604020202020204" pitchFamily="34" charset="0"/>
              <a:buChar char="•"/>
            </a:pPr>
            <a:r>
              <a:rPr lang="en-US" sz="1600" dirty="0"/>
              <a:t>We can use this to promote personalize advertisement; we can even encourage and convert them to in-game purchaser.</a:t>
            </a:r>
          </a:p>
          <a:p>
            <a:pPr marL="285750" indent="-285750">
              <a:buFont typeface="Arial" panose="020B0604020202020204" pitchFamily="34" charset="0"/>
              <a:buChar char="•"/>
            </a:pPr>
            <a:r>
              <a:rPr lang="en-US" sz="1600" dirty="0"/>
              <a:t>Holding Weekly mini events and tournaments will greatly helps to increase the engagement levels.</a:t>
            </a:r>
            <a:endParaRPr lang="en-IN" sz="1600" dirty="0"/>
          </a:p>
        </p:txBody>
      </p:sp>
    </p:spTree>
    <p:extLst>
      <p:ext uri="{BB962C8B-B14F-4D97-AF65-F5344CB8AC3E}">
        <p14:creationId xmlns:p14="http://schemas.microsoft.com/office/powerpoint/2010/main" val="35028164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C666581-CB09-6659-E29A-CBAECEA76BB8}"/>
              </a:ext>
            </a:extLst>
          </p:cNvPr>
          <p:cNvSpPr>
            <a:spLocks noGrp="1"/>
          </p:cNvSpPr>
          <p:nvPr>
            <p:ph type="body" idx="1"/>
          </p:nvPr>
        </p:nvSpPr>
        <p:spPr>
          <a:xfrm>
            <a:off x="838200" y="2023409"/>
            <a:ext cx="10515600" cy="2754331"/>
          </a:xfrm>
        </p:spPr>
        <p:txBody>
          <a:bodyPr/>
          <a:lstStyle/>
          <a:p>
            <a:endParaRPr lang="en-IN" dirty="0"/>
          </a:p>
        </p:txBody>
      </p:sp>
      <p:sp>
        <p:nvSpPr>
          <p:cNvPr id="3" name="Title 2">
            <a:extLst>
              <a:ext uri="{FF2B5EF4-FFF2-40B4-BE49-F238E27FC236}">
                <a16:creationId xmlns:a16="http://schemas.microsoft.com/office/drawing/2014/main" id="{E60AD666-DDD1-F28F-E02E-F7AE38878C90}"/>
              </a:ext>
            </a:extLst>
          </p:cNvPr>
          <p:cNvSpPr>
            <a:spLocks noGrp="1"/>
          </p:cNvSpPr>
          <p:nvPr>
            <p:ph type="title"/>
          </p:nvPr>
        </p:nvSpPr>
        <p:spPr/>
        <p:txBody>
          <a:bodyPr/>
          <a:lstStyle/>
          <a:p>
            <a:pPr algn="ctr"/>
            <a:r>
              <a:rPr lang="en-US" dirty="0"/>
              <a:t>Achievements Bagged Per Clusters</a:t>
            </a:r>
            <a:endParaRPr lang="en-IN" dirty="0"/>
          </a:p>
        </p:txBody>
      </p:sp>
      <p:pic>
        <p:nvPicPr>
          <p:cNvPr id="4" name="Picture 3">
            <a:extLst>
              <a:ext uri="{FF2B5EF4-FFF2-40B4-BE49-F238E27FC236}">
                <a16:creationId xmlns:a16="http://schemas.microsoft.com/office/drawing/2014/main" id="{1AD10677-83C6-DE00-7B17-C059FB00876E}"/>
              </a:ext>
            </a:extLst>
          </p:cNvPr>
          <p:cNvPicPr>
            <a:picLocks noChangeAspect="1"/>
          </p:cNvPicPr>
          <p:nvPr/>
        </p:nvPicPr>
        <p:blipFill>
          <a:blip r:embed="rId2"/>
          <a:stretch>
            <a:fillRect/>
          </a:stretch>
        </p:blipFill>
        <p:spPr>
          <a:xfrm>
            <a:off x="992609" y="2080260"/>
            <a:ext cx="5884164" cy="2697480"/>
          </a:xfrm>
          <a:prstGeom prst="rect">
            <a:avLst/>
          </a:prstGeom>
        </p:spPr>
      </p:pic>
      <p:sp>
        <p:nvSpPr>
          <p:cNvPr id="5" name="TextBox 4">
            <a:extLst>
              <a:ext uri="{FF2B5EF4-FFF2-40B4-BE49-F238E27FC236}">
                <a16:creationId xmlns:a16="http://schemas.microsoft.com/office/drawing/2014/main" id="{7F596A32-B2C4-4AE6-2761-59A76D904963}"/>
              </a:ext>
            </a:extLst>
          </p:cNvPr>
          <p:cNvSpPr txBox="1"/>
          <p:nvPr/>
        </p:nvSpPr>
        <p:spPr>
          <a:xfrm>
            <a:off x="822960" y="4937760"/>
            <a:ext cx="10596880"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t>Disengaged Explorers Achievements are quite low, which may indicate that they are losing interest in games.</a:t>
            </a:r>
          </a:p>
          <a:p>
            <a:pPr marL="285750" indent="-285750">
              <a:buFont typeface="Arial" panose="020B0604020202020204" pitchFamily="34" charset="0"/>
              <a:buChar char="•"/>
            </a:pPr>
            <a:r>
              <a:rPr lang="en-US" sz="1600" dirty="0"/>
              <a:t>Enhance Personalize recommendation strategies for better platform experience.</a:t>
            </a:r>
          </a:p>
          <a:p>
            <a:pPr marL="285750" indent="-285750">
              <a:buFont typeface="Arial" panose="020B0604020202020204" pitchFamily="34" charset="0"/>
              <a:buChar char="•"/>
            </a:pPr>
            <a:r>
              <a:rPr lang="en-US" sz="1600" dirty="0"/>
              <a:t>Diversify platforms with games which has multiple playing modes for every type of players with different skill sets.</a:t>
            </a:r>
          </a:p>
          <a:p>
            <a:pPr marL="285750" indent="-285750">
              <a:buFont typeface="Arial" panose="020B0604020202020204" pitchFamily="34" charset="0"/>
              <a:buChar char="•"/>
            </a:pPr>
            <a:r>
              <a:rPr lang="en-US" sz="1600" dirty="0"/>
              <a:t>Create community and page for players to encourage engagement among different server's players.</a:t>
            </a:r>
            <a:endParaRPr lang="en-IN" sz="1600" dirty="0"/>
          </a:p>
        </p:txBody>
      </p:sp>
    </p:spTree>
    <p:extLst>
      <p:ext uri="{BB962C8B-B14F-4D97-AF65-F5344CB8AC3E}">
        <p14:creationId xmlns:p14="http://schemas.microsoft.com/office/powerpoint/2010/main" val="35326563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32F350B-7C8F-ACEA-400B-43874EBEA8CA}"/>
              </a:ext>
            </a:extLst>
          </p:cNvPr>
          <p:cNvPicPr>
            <a:picLocks noChangeAspect="1"/>
          </p:cNvPicPr>
          <p:nvPr/>
        </p:nvPicPr>
        <p:blipFill>
          <a:blip r:embed="rId2"/>
          <a:stretch>
            <a:fillRect/>
          </a:stretch>
        </p:blipFill>
        <p:spPr>
          <a:xfrm>
            <a:off x="955963" y="2080260"/>
            <a:ext cx="5611091" cy="2697480"/>
          </a:xfrm>
          <a:prstGeom prst="rect">
            <a:avLst/>
          </a:prstGeom>
        </p:spPr>
      </p:pic>
      <p:sp>
        <p:nvSpPr>
          <p:cNvPr id="2" name="Text Placeholder 1">
            <a:extLst>
              <a:ext uri="{FF2B5EF4-FFF2-40B4-BE49-F238E27FC236}">
                <a16:creationId xmlns:a16="http://schemas.microsoft.com/office/drawing/2014/main" id="{F036644D-8A5C-7C9F-4515-5E8ED63D5DCB}"/>
              </a:ext>
            </a:extLst>
          </p:cNvPr>
          <p:cNvSpPr>
            <a:spLocks noGrp="1"/>
          </p:cNvSpPr>
          <p:nvPr>
            <p:ph type="body" idx="1"/>
          </p:nvPr>
        </p:nvSpPr>
        <p:spPr>
          <a:xfrm>
            <a:off x="838200" y="2023409"/>
            <a:ext cx="10515600" cy="2754331"/>
          </a:xfrm>
        </p:spPr>
        <p:txBody>
          <a:bodyPr/>
          <a:lstStyle/>
          <a:p>
            <a:endParaRPr lang="en-IN" dirty="0"/>
          </a:p>
        </p:txBody>
      </p:sp>
      <p:sp>
        <p:nvSpPr>
          <p:cNvPr id="3" name="Title 2">
            <a:extLst>
              <a:ext uri="{FF2B5EF4-FFF2-40B4-BE49-F238E27FC236}">
                <a16:creationId xmlns:a16="http://schemas.microsoft.com/office/drawing/2014/main" id="{073345E4-A34A-44F7-1641-10CEBC96DDCF}"/>
              </a:ext>
            </a:extLst>
          </p:cNvPr>
          <p:cNvSpPr>
            <a:spLocks noGrp="1"/>
          </p:cNvSpPr>
          <p:nvPr>
            <p:ph type="title"/>
          </p:nvPr>
        </p:nvSpPr>
        <p:spPr/>
        <p:txBody>
          <a:bodyPr/>
          <a:lstStyle/>
          <a:p>
            <a:pPr algn="ctr"/>
            <a:r>
              <a:rPr lang="en-US" dirty="0"/>
              <a:t>Average Weekly Sessions Per Clusters</a:t>
            </a:r>
            <a:endParaRPr lang="en-IN" dirty="0"/>
          </a:p>
        </p:txBody>
      </p:sp>
      <p:sp>
        <p:nvSpPr>
          <p:cNvPr id="4" name="TextBox 3">
            <a:extLst>
              <a:ext uri="{FF2B5EF4-FFF2-40B4-BE49-F238E27FC236}">
                <a16:creationId xmlns:a16="http://schemas.microsoft.com/office/drawing/2014/main" id="{E7906CD0-49FA-7CA8-3F68-1DA6D8BB6C47}"/>
              </a:ext>
            </a:extLst>
          </p:cNvPr>
          <p:cNvSpPr txBox="1"/>
          <p:nvPr/>
        </p:nvSpPr>
        <p:spPr>
          <a:xfrm>
            <a:off x="802640" y="4998720"/>
            <a:ext cx="10675200" cy="1077218"/>
          </a:xfrm>
          <a:prstGeom prst="rect">
            <a:avLst/>
          </a:prstGeom>
          <a:noFill/>
        </p:spPr>
        <p:txBody>
          <a:bodyPr wrap="square" rtlCol="0">
            <a:spAutoFit/>
          </a:bodyPr>
          <a:lstStyle/>
          <a:p>
            <a:pPr marL="285750" indent="-285750">
              <a:buFont typeface="Arial" panose="020B0604020202020204" pitchFamily="34" charset="0"/>
              <a:buChar char="•"/>
            </a:pPr>
            <a:r>
              <a:rPr lang="en-US" sz="1600" dirty="0"/>
              <a:t>Sessions per week for Emerging Grinders are quite low, which may be cause the risk of losing them.</a:t>
            </a:r>
          </a:p>
          <a:p>
            <a:pPr marL="285750" indent="-285750">
              <a:buFont typeface="Arial" panose="020B0604020202020204" pitchFamily="34" charset="0"/>
              <a:buChar char="•"/>
            </a:pPr>
            <a:r>
              <a:rPr lang="en-US" sz="1600" dirty="0"/>
              <a:t>Diversify Games with Shorter play time, like some shooting games with 5 min countdown , create catchy achievement tag line which a player can wear with its name , this may encourage them to explore and focus on Achievement unlock which in turn will increase their play time as well as sessions per week.</a:t>
            </a:r>
            <a:endParaRPr lang="en-IN" sz="1600" dirty="0"/>
          </a:p>
        </p:txBody>
      </p:sp>
    </p:spTree>
    <p:extLst>
      <p:ext uri="{BB962C8B-B14F-4D97-AF65-F5344CB8AC3E}">
        <p14:creationId xmlns:p14="http://schemas.microsoft.com/office/powerpoint/2010/main" val="136307314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6D466C-9917-8CCD-C003-AECE42887079}"/>
              </a:ext>
            </a:extLst>
          </p:cNvPr>
          <p:cNvSpPr>
            <a:spLocks noGrp="1"/>
          </p:cNvSpPr>
          <p:nvPr>
            <p:ph type="body" idx="1"/>
          </p:nvPr>
        </p:nvSpPr>
        <p:spPr>
          <a:xfrm>
            <a:off x="838200" y="2023409"/>
            <a:ext cx="10515600" cy="2754331"/>
          </a:xfrm>
        </p:spPr>
        <p:txBody>
          <a:bodyPr/>
          <a:lstStyle/>
          <a:p>
            <a:endParaRPr lang="en-IN"/>
          </a:p>
        </p:txBody>
      </p:sp>
      <p:sp>
        <p:nvSpPr>
          <p:cNvPr id="3" name="Title 2">
            <a:extLst>
              <a:ext uri="{FF2B5EF4-FFF2-40B4-BE49-F238E27FC236}">
                <a16:creationId xmlns:a16="http://schemas.microsoft.com/office/drawing/2014/main" id="{B04F767F-29ED-F2A9-E444-A9692DB91B87}"/>
              </a:ext>
            </a:extLst>
          </p:cNvPr>
          <p:cNvSpPr>
            <a:spLocks noGrp="1"/>
          </p:cNvSpPr>
          <p:nvPr>
            <p:ph type="title"/>
          </p:nvPr>
        </p:nvSpPr>
        <p:spPr/>
        <p:txBody>
          <a:bodyPr/>
          <a:lstStyle/>
          <a:p>
            <a:pPr algn="ctr"/>
            <a:r>
              <a:rPr lang="en-US" dirty="0"/>
              <a:t>Spender’s Count Per Clusters</a:t>
            </a:r>
            <a:endParaRPr lang="en-IN" dirty="0"/>
          </a:p>
        </p:txBody>
      </p:sp>
      <p:pic>
        <p:nvPicPr>
          <p:cNvPr id="4" name="Picture 3">
            <a:extLst>
              <a:ext uri="{FF2B5EF4-FFF2-40B4-BE49-F238E27FC236}">
                <a16:creationId xmlns:a16="http://schemas.microsoft.com/office/drawing/2014/main" id="{3D7A72CD-5D7E-AE50-940B-098496067F19}"/>
              </a:ext>
            </a:extLst>
          </p:cNvPr>
          <p:cNvPicPr>
            <a:picLocks noChangeAspect="1"/>
          </p:cNvPicPr>
          <p:nvPr/>
        </p:nvPicPr>
        <p:blipFill>
          <a:blip r:embed="rId2"/>
          <a:stretch>
            <a:fillRect/>
          </a:stretch>
        </p:blipFill>
        <p:spPr>
          <a:xfrm>
            <a:off x="945781" y="2080260"/>
            <a:ext cx="5451348" cy="2697480"/>
          </a:xfrm>
          <a:prstGeom prst="rect">
            <a:avLst/>
          </a:prstGeom>
        </p:spPr>
      </p:pic>
      <p:sp>
        <p:nvSpPr>
          <p:cNvPr id="5" name="TextBox 4">
            <a:extLst>
              <a:ext uri="{FF2B5EF4-FFF2-40B4-BE49-F238E27FC236}">
                <a16:creationId xmlns:a16="http://schemas.microsoft.com/office/drawing/2014/main" id="{6D3ECB86-4CB3-3D64-3270-F2C3E154BA79}"/>
              </a:ext>
            </a:extLst>
          </p:cNvPr>
          <p:cNvSpPr txBox="1"/>
          <p:nvPr/>
        </p:nvSpPr>
        <p:spPr>
          <a:xfrm>
            <a:off x="749300" y="4947920"/>
            <a:ext cx="10693400"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t>There is zero Spending trends among majority of clusters.</a:t>
            </a:r>
          </a:p>
          <a:p>
            <a:pPr marL="285750" indent="-285750">
              <a:buFont typeface="Arial" panose="020B0604020202020204" pitchFamily="34" charset="0"/>
              <a:buChar char="•"/>
            </a:pPr>
            <a:r>
              <a:rPr lang="en-US" sz="1600" dirty="0"/>
              <a:t>Balanced Casuals are consisting of players who are ready to pay little extra to enhance their playing experience, they are the main source of revenue for platform.</a:t>
            </a:r>
          </a:p>
          <a:p>
            <a:pPr marL="285750" indent="-285750">
              <a:buFont typeface="Arial" panose="020B0604020202020204" pitchFamily="34" charset="0"/>
              <a:buChar char="•"/>
            </a:pPr>
            <a:r>
              <a:rPr lang="en-US" sz="1600" dirty="0"/>
              <a:t>We can host event and tournaments with real prize money and game resource pool; this will encourage players to spend money as investment on game resource which they may later win back from tournaments.</a:t>
            </a:r>
            <a:endParaRPr lang="en-IN" sz="1600" dirty="0"/>
          </a:p>
        </p:txBody>
      </p:sp>
    </p:spTree>
    <p:extLst>
      <p:ext uri="{BB962C8B-B14F-4D97-AF65-F5344CB8AC3E}">
        <p14:creationId xmlns:p14="http://schemas.microsoft.com/office/powerpoint/2010/main" val="282063336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2A6D6BA-6DBE-6269-D265-A123BF1C9F68}"/>
              </a:ext>
            </a:extLst>
          </p:cNvPr>
          <p:cNvSpPr>
            <a:spLocks noGrp="1"/>
          </p:cNvSpPr>
          <p:nvPr>
            <p:ph type="body" idx="1"/>
          </p:nvPr>
        </p:nvSpPr>
        <p:spPr>
          <a:xfrm>
            <a:off x="838200" y="2023409"/>
            <a:ext cx="10515600" cy="2833071"/>
          </a:xfrm>
        </p:spPr>
        <p:txBody>
          <a:bodyPr/>
          <a:lstStyle/>
          <a:p>
            <a:endParaRPr lang="en-IN" dirty="0"/>
          </a:p>
        </p:txBody>
      </p:sp>
      <p:sp>
        <p:nvSpPr>
          <p:cNvPr id="3" name="Title 2">
            <a:extLst>
              <a:ext uri="{FF2B5EF4-FFF2-40B4-BE49-F238E27FC236}">
                <a16:creationId xmlns:a16="http://schemas.microsoft.com/office/drawing/2014/main" id="{ADD88ED5-9FAB-0581-9436-B094D0843ADD}"/>
              </a:ext>
            </a:extLst>
          </p:cNvPr>
          <p:cNvSpPr>
            <a:spLocks noGrp="1"/>
          </p:cNvSpPr>
          <p:nvPr>
            <p:ph type="title"/>
          </p:nvPr>
        </p:nvSpPr>
        <p:spPr/>
        <p:txBody>
          <a:bodyPr/>
          <a:lstStyle/>
          <a:p>
            <a:pPr algn="ctr"/>
            <a:r>
              <a:rPr lang="en-US" dirty="0"/>
              <a:t>Net Trend per Clusters</a:t>
            </a:r>
            <a:endParaRPr lang="en-IN" dirty="0"/>
          </a:p>
        </p:txBody>
      </p:sp>
      <p:pic>
        <p:nvPicPr>
          <p:cNvPr id="4" name="Picture 3">
            <a:extLst>
              <a:ext uri="{FF2B5EF4-FFF2-40B4-BE49-F238E27FC236}">
                <a16:creationId xmlns:a16="http://schemas.microsoft.com/office/drawing/2014/main" id="{3164B0A0-AA3F-035A-AA4C-C6A4647EFFF9}"/>
              </a:ext>
            </a:extLst>
          </p:cNvPr>
          <p:cNvPicPr>
            <a:picLocks noChangeAspect="1"/>
          </p:cNvPicPr>
          <p:nvPr/>
        </p:nvPicPr>
        <p:blipFill>
          <a:blip r:embed="rId2"/>
          <a:stretch>
            <a:fillRect/>
          </a:stretch>
        </p:blipFill>
        <p:spPr>
          <a:xfrm>
            <a:off x="838200" y="3037840"/>
            <a:ext cx="10515600" cy="1818640"/>
          </a:xfrm>
          <a:prstGeom prst="rect">
            <a:avLst/>
          </a:prstGeom>
        </p:spPr>
      </p:pic>
      <p:sp>
        <p:nvSpPr>
          <p:cNvPr id="5" name="TextBox 4">
            <a:extLst>
              <a:ext uri="{FF2B5EF4-FFF2-40B4-BE49-F238E27FC236}">
                <a16:creationId xmlns:a16="http://schemas.microsoft.com/office/drawing/2014/main" id="{72AB5B66-C3BA-9806-0832-098DEB0232B1}"/>
              </a:ext>
            </a:extLst>
          </p:cNvPr>
          <p:cNvSpPr txBox="1"/>
          <p:nvPr/>
        </p:nvSpPr>
        <p:spPr>
          <a:xfrm>
            <a:off x="838200" y="4937760"/>
            <a:ext cx="10515600"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t>Net Trend clearly shows the Average weekly play time vs Average play time.</a:t>
            </a:r>
          </a:p>
          <a:p>
            <a:pPr marL="285750" indent="-285750">
              <a:buFont typeface="Arial" panose="020B0604020202020204" pitchFamily="34" charset="0"/>
              <a:buChar char="•"/>
            </a:pPr>
            <a:r>
              <a:rPr lang="en-US" sz="1600" dirty="0"/>
              <a:t>Burnt-Out Enthusiasts and Disengaged Explorers are losing their interest on long run and are closest to the risk of churning.</a:t>
            </a:r>
          </a:p>
          <a:p>
            <a:pPr marL="285750" indent="-285750">
              <a:buFont typeface="Arial" panose="020B0604020202020204" pitchFamily="34" charset="0"/>
              <a:buChar char="•"/>
            </a:pPr>
            <a:r>
              <a:rPr lang="en-US" sz="1600" dirty="0"/>
              <a:t>Create personalize strategies for players to enhance their personal experience.</a:t>
            </a:r>
          </a:p>
          <a:p>
            <a:pPr marL="285750" indent="-285750">
              <a:buFont typeface="Arial" panose="020B0604020202020204" pitchFamily="34" charset="0"/>
              <a:buChar char="•"/>
            </a:pPr>
            <a:r>
              <a:rPr lang="en-US" sz="1600" dirty="0"/>
              <a:t>Host events, tournaments and create community to make players feel sense of belonging with platform.</a:t>
            </a:r>
            <a:endParaRPr lang="en-IN" sz="1600" dirty="0"/>
          </a:p>
        </p:txBody>
      </p:sp>
    </p:spTree>
    <p:extLst>
      <p:ext uri="{BB962C8B-B14F-4D97-AF65-F5344CB8AC3E}">
        <p14:creationId xmlns:p14="http://schemas.microsoft.com/office/powerpoint/2010/main" val="229658884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570A88-294A-8A8E-6580-AF69D66E2195}"/>
              </a:ext>
            </a:extLst>
          </p:cNvPr>
          <p:cNvSpPr>
            <a:spLocks noGrp="1"/>
          </p:cNvSpPr>
          <p:nvPr>
            <p:ph type="body" idx="1"/>
          </p:nvPr>
        </p:nvSpPr>
        <p:spPr/>
        <p:txBody>
          <a:bodyPr/>
          <a:lstStyle/>
          <a:p>
            <a:endParaRPr lang="en-IN" dirty="0"/>
          </a:p>
        </p:txBody>
      </p:sp>
      <p:sp>
        <p:nvSpPr>
          <p:cNvPr id="3" name="Title 2">
            <a:extLst>
              <a:ext uri="{FF2B5EF4-FFF2-40B4-BE49-F238E27FC236}">
                <a16:creationId xmlns:a16="http://schemas.microsoft.com/office/drawing/2014/main" id="{085F8F9E-9702-9AD8-FD67-2DF43B754A72}"/>
              </a:ext>
            </a:extLst>
          </p:cNvPr>
          <p:cNvSpPr>
            <a:spLocks noGrp="1"/>
          </p:cNvSpPr>
          <p:nvPr>
            <p:ph type="title"/>
          </p:nvPr>
        </p:nvSpPr>
        <p:spPr/>
        <p:txBody>
          <a:bodyPr/>
          <a:lstStyle/>
          <a:p>
            <a:r>
              <a:rPr lang="en-US" sz="4000" dirty="0"/>
              <a:t>Cluster Analysis</a:t>
            </a:r>
            <a:endParaRPr lang="en-IN" sz="4000" dirty="0"/>
          </a:p>
        </p:txBody>
      </p:sp>
    </p:spTree>
    <p:extLst>
      <p:ext uri="{BB962C8B-B14F-4D97-AF65-F5344CB8AC3E}">
        <p14:creationId xmlns:p14="http://schemas.microsoft.com/office/powerpoint/2010/main" val="20945963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059A9C0-9A9B-F03E-695C-C66BA4C69B5F}"/>
              </a:ext>
            </a:extLst>
          </p:cNvPr>
          <p:cNvSpPr>
            <a:spLocks noGrp="1"/>
          </p:cNvSpPr>
          <p:nvPr>
            <p:ph type="body" idx="1"/>
          </p:nvPr>
        </p:nvSpPr>
        <p:spPr/>
        <p:txBody>
          <a:bodyPr/>
          <a:lstStyle/>
          <a:p>
            <a:r>
              <a:rPr lang="en-US" dirty="0"/>
              <a:t>Casual Achievers consists of 60% Medium Engagement Level.</a:t>
            </a:r>
          </a:p>
          <a:p>
            <a:r>
              <a:rPr lang="en-US" dirty="0"/>
              <a:t>45% of total Casual Achievers shows strong down trend.</a:t>
            </a:r>
          </a:p>
          <a:p>
            <a:r>
              <a:rPr lang="en-US" dirty="0"/>
              <a:t>This group consist of 100% Non-In-Game Spenders.</a:t>
            </a:r>
          </a:p>
          <a:p>
            <a:r>
              <a:rPr lang="en-US" dirty="0"/>
              <a:t>36% of total consist of Heavy Play Time Player.</a:t>
            </a:r>
          </a:p>
          <a:p>
            <a:r>
              <a:rPr lang="en-US" dirty="0"/>
              <a:t>Frequency of their sessions per week are 45% medium.</a:t>
            </a:r>
          </a:p>
          <a:p>
            <a:r>
              <a:rPr lang="en-US" dirty="0"/>
              <a:t>This group is consisting of 65% of High Tier and 82% of Completionist Players .</a:t>
            </a:r>
          </a:p>
          <a:p>
            <a:endParaRPr lang="en-IN" dirty="0"/>
          </a:p>
        </p:txBody>
      </p:sp>
      <p:sp>
        <p:nvSpPr>
          <p:cNvPr id="3" name="Title 2">
            <a:extLst>
              <a:ext uri="{FF2B5EF4-FFF2-40B4-BE49-F238E27FC236}">
                <a16:creationId xmlns:a16="http://schemas.microsoft.com/office/drawing/2014/main" id="{85F3409E-93D2-E0F3-9450-572F496E1F73}"/>
              </a:ext>
            </a:extLst>
          </p:cNvPr>
          <p:cNvSpPr>
            <a:spLocks noGrp="1"/>
          </p:cNvSpPr>
          <p:nvPr>
            <p:ph type="title"/>
          </p:nvPr>
        </p:nvSpPr>
        <p:spPr/>
        <p:txBody>
          <a:bodyPr/>
          <a:lstStyle/>
          <a:p>
            <a:pPr algn="ctr"/>
            <a:r>
              <a:rPr lang="en-US" dirty="0"/>
              <a:t>K1 Casual Achievers</a:t>
            </a:r>
            <a:endParaRPr lang="en-IN" dirty="0"/>
          </a:p>
        </p:txBody>
      </p:sp>
    </p:spTree>
    <p:extLst>
      <p:ext uri="{BB962C8B-B14F-4D97-AF65-F5344CB8AC3E}">
        <p14:creationId xmlns:p14="http://schemas.microsoft.com/office/powerpoint/2010/main" val="173479872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67445E-EE51-33AB-42F9-76BDE40F9A8C}"/>
              </a:ext>
            </a:extLst>
          </p:cNvPr>
          <p:cNvPicPr>
            <a:picLocks noChangeAspect="1"/>
          </p:cNvPicPr>
          <p:nvPr/>
        </p:nvPicPr>
        <p:blipFill>
          <a:blip r:embed="rId2"/>
          <a:stretch>
            <a:fillRect/>
          </a:stretch>
        </p:blipFill>
        <p:spPr>
          <a:xfrm>
            <a:off x="1080656" y="2276094"/>
            <a:ext cx="4849090" cy="2305812"/>
          </a:xfrm>
          <a:prstGeom prst="rect">
            <a:avLst/>
          </a:prstGeom>
        </p:spPr>
      </p:pic>
      <p:sp>
        <p:nvSpPr>
          <p:cNvPr id="2" name="Text Placeholder 1">
            <a:extLst>
              <a:ext uri="{FF2B5EF4-FFF2-40B4-BE49-F238E27FC236}">
                <a16:creationId xmlns:a16="http://schemas.microsoft.com/office/drawing/2014/main" id="{18A5851C-2BC5-975B-3805-B27FC19E8706}"/>
              </a:ext>
            </a:extLst>
          </p:cNvPr>
          <p:cNvSpPr>
            <a:spLocks noGrp="1"/>
          </p:cNvSpPr>
          <p:nvPr>
            <p:ph type="body" idx="1"/>
          </p:nvPr>
        </p:nvSpPr>
        <p:spPr>
          <a:xfrm>
            <a:off x="838200" y="2023409"/>
            <a:ext cx="10515600" cy="2761951"/>
          </a:xfrm>
        </p:spPr>
        <p:txBody>
          <a:bodyPr/>
          <a:lstStyle/>
          <a:p>
            <a:endParaRPr lang="en-IN" dirty="0"/>
          </a:p>
        </p:txBody>
      </p:sp>
      <p:sp>
        <p:nvSpPr>
          <p:cNvPr id="3" name="Title 2">
            <a:extLst>
              <a:ext uri="{FF2B5EF4-FFF2-40B4-BE49-F238E27FC236}">
                <a16:creationId xmlns:a16="http://schemas.microsoft.com/office/drawing/2014/main" id="{0A9D879C-2A76-117A-9AA2-C4E31DF6C705}"/>
              </a:ext>
            </a:extLst>
          </p:cNvPr>
          <p:cNvSpPr>
            <a:spLocks noGrp="1"/>
          </p:cNvSpPr>
          <p:nvPr>
            <p:ph type="title"/>
          </p:nvPr>
        </p:nvSpPr>
        <p:spPr/>
        <p:txBody>
          <a:bodyPr/>
          <a:lstStyle/>
          <a:p>
            <a:pPr algn="ctr"/>
            <a:r>
              <a:rPr lang="en-US" dirty="0"/>
              <a:t>Casual Achievers</a:t>
            </a:r>
            <a:endParaRPr lang="en-IN" dirty="0"/>
          </a:p>
        </p:txBody>
      </p:sp>
      <p:pic>
        <p:nvPicPr>
          <p:cNvPr id="6" name="Picture 5">
            <a:extLst>
              <a:ext uri="{FF2B5EF4-FFF2-40B4-BE49-F238E27FC236}">
                <a16:creationId xmlns:a16="http://schemas.microsoft.com/office/drawing/2014/main" id="{AB69279D-60CB-CDC1-AE77-D29CE561FFAB}"/>
              </a:ext>
            </a:extLst>
          </p:cNvPr>
          <p:cNvPicPr>
            <a:picLocks noChangeAspect="1"/>
          </p:cNvPicPr>
          <p:nvPr/>
        </p:nvPicPr>
        <p:blipFill>
          <a:blip r:embed="rId3"/>
          <a:stretch>
            <a:fillRect/>
          </a:stretch>
        </p:blipFill>
        <p:spPr>
          <a:xfrm>
            <a:off x="6262254" y="2276094"/>
            <a:ext cx="4849090" cy="2307336"/>
          </a:xfrm>
          <a:prstGeom prst="rect">
            <a:avLst/>
          </a:prstGeom>
        </p:spPr>
      </p:pic>
      <p:sp>
        <p:nvSpPr>
          <p:cNvPr id="4" name="TextBox 3">
            <a:extLst>
              <a:ext uri="{FF2B5EF4-FFF2-40B4-BE49-F238E27FC236}">
                <a16:creationId xmlns:a16="http://schemas.microsoft.com/office/drawing/2014/main" id="{6EDF5769-6803-0313-9F1F-2B6572E7E821}"/>
              </a:ext>
            </a:extLst>
          </p:cNvPr>
          <p:cNvSpPr txBox="1"/>
          <p:nvPr/>
        </p:nvSpPr>
        <p:spPr>
          <a:xfrm>
            <a:off x="838200" y="4956765"/>
            <a:ext cx="10515600" cy="584775"/>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Engagement Level of Casual Achievers</a:t>
            </a:r>
          </a:p>
          <a:p>
            <a:pPr marL="285750" indent="-285750">
              <a:buFont typeface="Arial" panose="020B0604020202020204" pitchFamily="34" charset="0"/>
              <a:buChar char="•"/>
            </a:pPr>
            <a:endParaRPr lang="en-US" sz="1600" b="1" dirty="0"/>
          </a:p>
          <a:p>
            <a:pPr marL="285750" indent="-285750">
              <a:buFont typeface="Arial" panose="020B0604020202020204" pitchFamily="34" charset="0"/>
              <a:buChar char="•"/>
            </a:pPr>
            <a:r>
              <a:rPr lang="en-US" sz="1600" b="1" dirty="0"/>
              <a:t>Play Time Label Distribution of Casual Achievers</a:t>
            </a:r>
          </a:p>
          <a:p>
            <a:pPr marL="285750" indent="-285750">
              <a:buFont typeface="Arial" panose="020B0604020202020204" pitchFamily="34" charset="0"/>
              <a:buChar char="•"/>
            </a:pPr>
            <a:endParaRPr lang="en-IN" sz="1600" dirty="0"/>
          </a:p>
        </p:txBody>
      </p:sp>
    </p:spTree>
    <p:extLst>
      <p:ext uri="{BB962C8B-B14F-4D97-AF65-F5344CB8AC3E}">
        <p14:creationId xmlns:p14="http://schemas.microsoft.com/office/powerpoint/2010/main" val="39455341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A47CEA0-E415-5443-0B78-EE668DAD6989}"/>
              </a:ext>
            </a:extLst>
          </p:cNvPr>
          <p:cNvSpPr>
            <a:spLocks noGrp="1"/>
          </p:cNvSpPr>
          <p:nvPr>
            <p:ph type="body" idx="1"/>
          </p:nvPr>
        </p:nvSpPr>
        <p:spPr>
          <a:xfrm>
            <a:off x="838200" y="2023409"/>
            <a:ext cx="10515600" cy="2792431"/>
          </a:xfrm>
        </p:spPr>
        <p:txBody>
          <a:bodyPr/>
          <a:lstStyle/>
          <a:p>
            <a:endParaRPr lang="en-IN" dirty="0"/>
          </a:p>
        </p:txBody>
      </p:sp>
      <p:sp>
        <p:nvSpPr>
          <p:cNvPr id="3" name="Title 2">
            <a:extLst>
              <a:ext uri="{FF2B5EF4-FFF2-40B4-BE49-F238E27FC236}">
                <a16:creationId xmlns:a16="http://schemas.microsoft.com/office/drawing/2014/main" id="{03CA035D-2ED1-DD83-9A11-606C49EC26E0}"/>
              </a:ext>
            </a:extLst>
          </p:cNvPr>
          <p:cNvSpPr>
            <a:spLocks noGrp="1"/>
          </p:cNvSpPr>
          <p:nvPr>
            <p:ph type="title"/>
          </p:nvPr>
        </p:nvSpPr>
        <p:spPr/>
        <p:txBody>
          <a:bodyPr/>
          <a:lstStyle/>
          <a:p>
            <a:pPr algn="ctr"/>
            <a:r>
              <a:rPr lang="en-US" dirty="0"/>
              <a:t>Casual Achievers</a:t>
            </a:r>
            <a:endParaRPr lang="en-IN" dirty="0"/>
          </a:p>
        </p:txBody>
      </p:sp>
      <p:pic>
        <p:nvPicPr>
          <p:cNvPr id="4" name="Picture 3">
            <a:extLst>
              <a:ext uri="{FF2B5EF4-FFF2-40B4-BE49-F238E27FC236}">
                <a16:creationId xmlns:a16="http://schemas.microsoft.com/office/drawing/2014/main" id="{D954D188-C19A-A18A-197A-9EA2658B8D0F}"/>
              </a:ext>
            </a:extLst>
          </p:cNvPr>
          <p:cNvPicPr>
            <a:picLocks noChangeAspect="1"/>
          </p:cNvPicPr>
          <p:nvPr/>
        </p:nvPicPr>
        <p:blipFill>
          <a:blip r:embed="rId2"/>
          <a:stretch>
            <a:fillRect/>
          </a:stretch>
        </p:blipFill>
        <p:spPr>
          <a:xfrm>
            <a:off x="1009095" y="2276094"/>
            <a:ext cx="4892941" cy="2305812"/>
          </a:xfrm>
          <a:prstGeom prst="rect">
            <a:avLst/>
          </a:prstGeom>
        </p:spPr>
      </p:pic>
      <p:pic>
        <p:nvPicPr>
          <p:cNvPr id="5" name="Picture 4">
            <a:extLst>
              <a:ext uri="{FF2B5EF4-FFF2-40B4-BE49-F238E27FC236}">
                <a16:creationId xmlns:a16="http://schemas.microsoft.com/office/drawing/2014/main" id="{92F8C7B6-47FE-258A-7591-63256547D705}"/>
              </a:ext>
            </a:extLst>
          </p:cNvPr>
          <p:cNvPicPr>
            <a:picLocks noChangeAspect="1"/>
          </p:cNvPicPr>
          <p:nvPr/>
        </p:nvPicPr>
        <p:blipFill>
          <a:blip r:embed="rId3"/>
          <a:stretch>
            <a:fillRect/>
          </a:stretch>
        </p:blipFill>
        <p:spPr>
          <a:xfrm>
            <a:off x="6289964" y="2276094"/>
            <a:ext cx="4788433" cy="2307336"/>
          </a:xfrm>
          <a:prstGeom prst="rect">
            <a:avLst/>
          </a:prstGeom>
        </p:spPr>
      </p:pic>
      <p:sp>
        <p:nvSpPr>
          <p:cNvPr id="6" name="TextBox 5">
            <a:extLst>
              <a:ext uri="{FF2B5EF4-FFF2-40B4-BE49-F238E27FC236}">
                <a16:creationId xmlns:a16="http://schemas.microsoft.com/office/drawing/2014/main" id="{AA46EF60-BD86-951F-CA11-6F70BFC25D9C}"/>
              </a:ext>
            </a:extLst>
          </p:cNvPr>
          <p:cNvSpPr txBox="1"/>
          <p:nvPr/>
        </p:nvSpPr>
        <p:spPr>
          <a:xfrm>
            <a:off x="838200" y="5029200"/>
            <a:ext cx="10515600" cy="338554"/>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Session Frequency of Casual Achievers</a:t>
            </a:r>
          </a:p>
          <a:p>
            <a:pPr marL="285750" indent="-285750">
              <a:buFont typeface="Arial" panose="020B0604020202020204" pitchFamily="34" charset="0"/>
              <a:buChar char="•"/>
            </a:pPr>
            <a:r>
              <a:rPr lang="en-US" sz="1600" b="1" dirty="0"/>
              <a:t>Tier Distribution of Casual Achievers</a:t>
            </a:r>
            <a:endParaRPr lang="en-IN" sz="1600" b="1" dirty="0"/>
          </a:p>
        </p:txBody>
      </p:sp>
    </p:spTree>
    <p:extLst>
      <p:ext uri="{BB962C8B-B14F-4D97-AF65-F5344CB8AC3E}">
        <p14:creationId xmlns:p14="http://schemas.microsoft.com/office/powerpoint/2010/main" val="20387122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B7DB49-F12F-D2D3-9F71-D3398A3B8F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386359E8-92A3-1947-E705-9C0BE5A3AB7A}"/>
              </a:ext>
            </a:extLst>
          </p:cNvPr>
          <p:cNvSpPr>
            <a:spLocks noGrp="1"/>
          </p:cNvSpPr>
          <p:nvPr>
            <p:ph type="body" idx="1"/>
          </p:nvPr>
        </p:nvSpPr>
        <p:spPr/>
        <p:txBody>
          <a:bodyPr numCol="1">
            <a:normAutofit/>
          </a:bodyPr>
          <a:lstStyle/>
          <a:p>
            <a:pPr marL="186262" indent="0">
              <a:buNone/>
            </a:pPr>
            <a:endParaRPr lang="en-IN" dirty="0"/>
          </a:p>
        </p:txBody>
      </p:sp>
      <p:sp>
        <p:nvSpPr>
          <p:cNvPr id="3" name="Title 2">
            <a:extLst>
              <a:ext uri="{FF2B5EF4-FFF2-40B4-BE49-F238E27FC236}">
                <a16:creationId xmlns:a16="http://schemas.microsoft.com/office/drawing/2014/main" id="{0450F0F9-5D88-C8F0-D8EE-92A32F72B325}"/>
              </a:ext>
            </a:extLst>
          </p:cNvPr>
          <p:cNvSpPr>
            <a:spLocks noGrp="1"/>
          </p:cNvSpPr>
          <p:nvPr>
            <p:ph type="title"/>
          </p:nvPr>
        </p:nvSpPr>
        <p:spPr>
          <a:xfrm>
            <a:off x="403197" y="0"/>
            <a:ext cx="10675200" cy="1754372"/>
          </a:xfrm>
        </p:spPr>
        <p:txBody>
          <a:bodyPr/>
          <a:lstStyle/>
          <a:p>
            <a:pPr algn="ctr"/>
            <a:r>
              <a:rPr lang="en-US" sz="4000" dirty="0"/>
              <a:t>Data Dictionary(2/3)</a:t>
            </a:r>
            <a:endParaRPr lang="en-IN" sz="4000" dirty="0"/>
          </a:p>
        </p:txBody>
      </p:sp>
      <p:graphicFrame>
        <p:nvGraphicFramePr>
          <p:cNvPr id="5" name="Table 4">
            <a:extLst>
              <a:ext uri="{FF2B5EF4-FFF2-40B4-BE49-F238E27FC236}">
                <a16:creationId xmlns:a16="http://schemas.microsoft.com/office/drawing/2014/main" id="{81C90361-1255-A65D-BE7C-8414BC677EF1}"/>
              </a:ext>
            </a:extLst>
          </p:cNvPr>
          <p:cNvGraphicFramePr>
            <a:graphicFrameLocks noGrp="1"/>
          </p:cNvGraphicFramePr>
          <p:nvPr>
            <p:extLst>
              <p:ext uri="{D42A27DB-BD31-4B8C-83A1-F6EECF244321}">
                <p14:modId xmlns:p14="http://schemas.microsoft.com/office/powerpoint/2010/main" val="2234092826"/>
              </p:ext>
            </p:extLst>
          </p:nvPr>
        </p:nvGraphicFramePr>
        <p:xfrm>
          <a:off x="403197" y="2023410"/>
          <a:ext cx="11434128" cy="3943330"/>
        </p:xfrm>
        <a:graphic>
          <a:graphicData uri="http://schemas.openxmlformats.org/drawingml/2006/table">
            <a:tbl>
              <a:tblPr firstRow="1" bandRow="1">
                <a:tableStyleId>{073A0DAA-6AF3-43AB-8588-CEC1D06C72B9}</a:tableStyleId>
              </a:tblPr>
              <a:tblGrid>
                <a:gridCol w="3811376">
                  <a:extLst>
                    <a:ext uri="{9D8B030D-6E8A-4147-A177-3AD203B41FA5}">
                      <a16:colId xmlns:a16="http://schemas.microsoft.com/office/drawing/2014/main" val="3762542353"/>
                    </a:ext>
                  </a:extLst>
                </a:gridCol>
                <a:gridCol w="1920220">
                  <a:extLst>
                    <a:ext uri="{9D8B030D-6E8A-4147-A177-3AD203B41FA5}">
                      <a16:colId xmlns:a16="http://schemas.microsoft.com/office/drawing/2014/main" val="1045866368"/>
                    </a:ext>
                  </a:extLst>
                </a:gridCol>
                <a:gridCol w="5702532">
                  <a:extLst>
                    <a:ext uri="{9D8B030D-6E8A-4147-A177-3AD203B41FA5}">
                      <a16:colId xmlns:a16="http://schemas.microsoft.com/office/drawing/2014/main" val="419709259"/>
                    </a:ext>
                  </a:extLst>
                </a:gridCol>
              </a:tblGrid>
              <a:tr h="719790">
                <a:tc>
                  <a:txBody>
                    <a:bodyPr/>
                    <a:lstStyle/>
                    <a:p>
                      <a:r>
                        <a:rPr lang="en-US" dirty="0"/>
                        <a:t>Columns</a:t>
                      </a:r>
                      <a:endParaRPr lang="en-IN" dirty="0"/>
                    </a:p>
                  </a:txBody>
                  <a:tcPr/>
                </a:tc>
                <a:tc>
                  <a:txBody>
                    <a:bodyPr/>
                    <a:lstStyle/>
                    <a:p>
                      <a:r>
                        <a:rPr lang="en-US" dirty="0"/>
                        <a:t>Data Type</a:t>
                      </a:r>
                      <a:endParaRPr lang="en-IN" dirty="0"/>
                    </a:p>
                  </a:txBody>
                  <a:tcPr/>
                </a:tc>
                <a:tc>
                  <a:txBody>
                    <a:bodyPr/>
                    <a:lstStyle/>
                    <a:p>
                      <a:r>
                        <a:rPr lang="en-US" dirty="0"/>
                        <a:t>Description</a:t>
                      </a:r>
                      <a:endParaRPr lang="en-IN" dirty="0"/>
                    </a:p>
                  </a:txBody>
                  <a:tcPr/>
                </a:tc>
                <a:extLst>
                  <a:ext uri="{0D108BD9-81ED-4DB2-BD59-A6C34878D82A}">
                    <a16:rowId xmlns:a16="http://schemas.microsoft.com/office/drawing/2014/main" val="1211396558"/>
                  </a:ext>
                </a:extLst>
              </a:tr>
              <a:tr h="619144">
                <a:tc>
                  <a:txBody>
                    <a:bodyPr/>
                    <a:lstStyle/>
                    <a:p>
                      <a:r>
                        <a:rPr lang="en-US" dirty="0" err="1"/>
                        <a:t>PlayTimeHours</a:t>
                      </a:r>
                      <a:endParaRPr lang="en-IN" dirty="0"/>
                    </a:p>
                  </a:txBody>
                  <a:tcPr/>
                </a:tc>
                <a:tc>
                  <a:txBody>
                    <a:bodyPr/>
                    <a:lstStyle/>
                    <a:p>
                      <a:r>
                        <a:rPr lang="en-US" dirty="0"/>
                        <a:t>float</a:t>
                      </a:r>
                      <a:endParaRPr lang="en-IN" dirty="0"/>
                    </a:p>
                  </a:txBody>
                  <a:tcPr/>
                </a:tc>
                <a:tc>
                  <a:txBody>
                    <a:bodyPr/>
                    <a:lstStyle/>
                    <a:p>
                      <a:r>
                        <a:rPr lang="en-US" dirty="0"/>
                        <a:t>Total hours played by the user in a week</a:t>
                      </a:r>
                      <a:endParaRPr lang="en-IN" dirty="0"/>
                    </a:p>
                  </a:txBody>
                  <a:tcPr/>
                </a:tc>
                <a:extLst>
                  <a:ext uri="{0D108BD9-81ED-4DB2-BD59-A6C34878D82A}">
                    <a16:rowId xmlns:a16="http://schemas.microsoft.com/office/drawing/2014/main" val="2872533980"/>
                  </a:ext>
                </a:extLst>
              </a:tr>
              <a:tr h="336692">
                <a:tc>
                  <a:txBody>
                    <a:bodyPr/>
                    <a:lstStyle/>
                    <a:p>
                      <a:r>
                        <a:rPr lang="en-US" dirty="0" err="1"/>
                        <a:t>InGamePurchases</a:t>
                      </a:r>
                      <a:endParaRPr lang="en-IN" dirty="0"/>
                    </a:p>
                  </a:txBody>
                  <a:tcPr/>
                </a:tc>
                <a:tc>
                  <a:txBody>
                    <a:bodyPr/>
                    <a:lstStyle/>
                    <a:p>
                      <a:r>
                        <a:rPr lang="en-US" dirty="0"/>
                        <a:t>bit</a:t>
                      </a:r>
                      <a:endParaRPr lang="en-IN" dirty="0"/>
                    </a:p>
                  </a:txBody>
                  <a:tcPr/>
                </a:tc>
                <a:tc>
                  <a:txBody>
                    <a:bodyPr/>
                    <a:lstStyle/>
                    <a:p>
                      <a:r>
                        <a:rPr lang="en-US" dirty="0"/>
                        <a:t>Indicates whether the player has made any in game purchases</a:t>
                      </a:r>
                      <a:endParaRPr lang="en-IN" dirty="0"/>
                    </a:p>
                  </a:txBody>
                  <a:tcPr/>
                </a:tc>
                <a:extLst>
                  <a:ext uri="{0D108BD9-81ED-4DB2-BD59-A6C34878D82A}">
                    <a16:rowId xmlns:a16="http://schemas.microsoft.com/office/drawing/2014/main" val="888265328"/>
                  </a:ext>
                </a:extLst>
              </a:tr>
              <a:tr h="632256">
                <a:tc>
                  <a:txBody>
                    <a:bodyPr/>
                    <a:lstStyle/>
                    <a:p>
                      <a:r>
                        <a:rPr lang="en-US" dirty="0" err="1"/>
                        <a:t>GameDifficulty</a:t>
                      </a:r>
                      <a:endParaRPr lang="en-IN" dirty="0"/>
                    </a:p>
                  </a:txBody>
                  <a:tcPr/>
                </a:tc>
                <a:tc>
                  <a:txBody>
                    <a:bodyPr/>
                    <a:lstStyle/>
                    <a:p>
                      <a:r>
                        <a:rPr lang="en-US" dirty="0"/>
                        <a:t>varchar</a:t>
                      </a:r>
                      <a:endParaRPr lang="en-IN" dirty="0"/>
                    </a:p>
                  </a:txBody>
                  <a:tcPr/>
                </a:tc>
                <a:tc>
                  <a:txBody>
                    <a:bodyPr/>
                    <a:lstStyle/>
                    <a:p>
                      <a:r>
                        <a:rPr lang="en-US" dirty="0"/>
                        <a:t>Difficulty level</a:t>
                      </a:r>
                      <a:endParaRPr lang="en-IN" dirty="0"/>
                    </a:p>
                  </a:txBody>
                  <a:tcPr/>
                </a:tc>
                <a:extLst>
                  <a:ext uri="{0D108BD9-81ED-4DB2-BD59-A6C34878D82A}">
                    <a16:rowId xmlns:a16="http://schemas.microsoft.com/office/drawing/2014/main" val="1793764592"/>
                  </a:ext>
                </a:extLst>
              </a:tr>
              <a:tr h="565266">
                <a:tc>
                  <a:txBody>
                    <a:bodyPr/>
                    <a:lstStyle/>
                    <a:p>
                      <a:r>
                        <a:rPr lang="en-US" dirty="0" err="1"/>
                        <a:t>SessionsPerWeek</a:t>
                      </a:r>
                      <a:endParaRPr lang="en-IN" dirty="0"/>
                    </a:p>
                  </a:txBody>
                  <a:tcPr/>
                </a:tc>
                <a:tc>
                  <a:txBody>
                    <a:bodyPr/>
                    <a:lstStyle/>
                    <a:p>
                      <a:r>
                        <a:rPr lang="en-US" dirty="0"/>
                        <a:t>int</a:t>
                      </a:r>
                      <a:endParaRPr lang="en-IN" dirty="0"/>
                    </a:p>
                  </a:txBody>
                  <a:tcPr/>
                </a:tc>
                <a:tc>
                  <a:txBody>
                    <a:bodyPr/>
                    <a:lstStyle/>
                    <a:p>
                      <a:r>
                        <a:rPr lang="en-US" dirty="0"/>
                        <a:t>Number of gameplay sessions initiated per week</a:t>
                      </a:r>
                      <a:endParaRPr lang="en-IN" dirty="0"/>
                    </a:p>
                  </a:txBody>
                  <a:tcPr/>
                </a:tc>
                <a:extLst>
                  <a:ext uri="{0D108BD9-81ED-4DB2-BD59-A6C34878D82A}">
                    <a16:rowId xmlns:a16="http://schemas.microsoft.com/office/drawing/2014/main" val="2803542027"/>
                  </a:ext>
                </a:extLst>
              </a:tr>
              <a:tr h="746347">
                <a:tc>
                  <a:txBody>
                    <a:bodyPr/>
                    <a:lstStyle/>
                    <a:p>
                      <a:r>
                        <a:rPr lang="en-US" dirty="0" err="1"/>
                        <a:t>AvgSessionDurationMinutes</a:t>
                      </a:r>
                      <a:endParaRPr lang="en-IN" dirty="0"/>
                    </a:p>
                  </a:txBody>
                  <a:tcPr/>
                </a:tc>
                <a:tc>
                  <a:txBody>
                    <a:bodyPr/>
                    <a:lstStyle/>
                    <a:p>
                      <a:r>
                        <a:rPr lang="en-US" dirty="0"/>
                        <a:t>int</a:t>
                      </a:r>
                      <a:endParaRPr lang="en-IN" dirty="0"/>
                    </a:p>
                  </a:txBody>
                  <a:tcPr/>
                </a:tc>
                <a:tc>
                  <a:txBody>
                    <a:bodyPr/>
                    <a:lstStyle/>
                    <a:p>
                      <a:r>
                        <a:rPr lang="en-US" dirty="0"/>
                        <a:t>Average duration of each gameplay sessions, measured in minutes</a:t>
                      </a:r>
                      <a:endParaRPr lang="en-IN" dirty="0"/>
                    </a:p>
                  </a:txBody>
                  <a:tcPr/>
                </a:tc>
                <a:extLst>
                  <a:ext uri="{0D108BD9-81ED-4DB2-BD59-A6C34878D82A}">
                    <a16:rowId xmlns:a16="http://schemas.microsoft.com/office/drawing/2014/main" val="313035358"/>
                  </a:ext>
                </a:extLst>
              </a:tr>
            </a:tbl>
          </a:graphicData>
        </a:graphic>
      </p:graphicFrame>
    </p:spTree>
    <p:extLst>
      <p:ext uri="{BB962C8B-B14F-4D97-AF65-F5344CB8AC3E}">
        <p14:creationId xmlns:p14="http://schemas.microsoft.com/office/powerpoint/2010/main" val="419463707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30844A-F739-7BDB-7B86-D65C5723602C}"/>
              </a:ext>
            </a:extLst>
          </p:cNvPr>
          <p:cNvSpPr>
            <a:spLocks noGrp="1"/>
          </p:cNvSpPr>
          <p:nvPr>
            <p:ph type="body" idx="1"/>
          </p:nvPr>
        </p:nvSpPr>
        <p:spPr/>
        <p:txBody>
          <a:bodyPr/>
          <a:lstStyle/>
          <a:p>
            <a:r>
              <a:rPr lang="en-US" dirty="0"/>
              <a:t>Burnt-Out-Enthusiasts consists of 45% High Engagement Level.</a:t>
            </a:r>
          </a:p>
          <a:p>
            <a:r>
              <a:rPr lang="en-US" dirty="0"/>
              <a:t>62% of total Burnt-Out-Enthusiasts shows strong down trend.</a:t>
            </a:r>
          </a:p>
          <a:p>
            <a:r>
              <a:rPr lang="en-US" dirty="0"/>
              <a:t>This group consist of 100% Non-In-Game Spenders.</a:t>
            </a:r>
          </a:p>
          <a:p>
            <a:r>
              <a:rPr lang="en-US" dirty="0"/>
              <a:t>48% of total consist of Engaged Play Time Player. </a:t>
            </a:r>
          </a:p>
          <a:p>
            <a:r>
              <a:rPr lang="en-US" dirty="0"/>
              <a:t>Frequency of their sessions per week are 72% High.</a:t>
            </a:r>
          </a:p>
          <a:p>
            <a:r>
              <a:rPr lang="en-US" dirty="0"/>
              <a:t>This group is consisting of 70% of Low Tier and 48% of Completionist Players .</a:t>
            </a:r>
          </a:p>
          <a:p>
            <a:endParaRPr lang="en-IN" dirty="0"/>
          </a:p>
        </p:txBody>
      </p:sp>
      <p:sp>
        <p:nvSpPr>
          <p:cNvPr id="3" name="Title 2">
            <a:extLst>
              <a:ext uri="{FF2B5EF4-FFF2-40B4-BE49-F238E27FC236}">
                <a16:creationId xmlns:a16="http://schemas.microsoft.com/office/drawing/2014/main" id="{6340A437-D9BB-4467-7C66-D55C5AC7C38D}"/>
              </a:ext>
            </a:extLst>
          </p:cNvPr>
          <p:cNvSpPr>
            <a:spLocks noGrp="1"/>
          </p:cNvSpPr>
          <p:nvPr>
            <p:ph type="title"/>
          </p:nvPr>
        </p:nvSpPr>
        <p:spPr/>
        <p:txBody>
          <a:bodyPr/>
          <a:lstStyle/>
          <a:p>
            <a:pPr algn="ctr"/>
            <a:r>
              <a:rPr lang="en-US" dirty="0"/>
              <a:t>K2 Burnt-Out-Enthusiasts</a:t>
            </a:r>
            <a:endParaRPr lang="en-IN" dirty="0"/>
          </a:p>
        </p:txBody>
      </p:sp>
    </p:spTree>
    <p:extLst>
      <p:ext uri="{BB962C8B-B14F-4D97-AF65-F5344CB8AC3E}">
        <p14:creationId xmlns:p14="http://schemas.microsoft.com/office/powerpoint/2010/main" val="28479688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9B53FC-C5B6-1B18-8231-F49247DF0DF8}"/>
              </a:ext>
            </a:extLst>
          </p:cNvPr>
          <p:cNvSpPr>
            <a:spLocks noGrp="1"/>
          </p:cNvSpPr>
          <p:nvPr>
            <p:ph type="body" idx="1"/>
          </p:nvPr>
        </p:nvSpPr>
        <p:spPr>
          <a:xfrm>
            <a:off x="838200" y="2023409"/>
            <a:ext cx="10515600" cy="2721311"/>
          </a:xfrm>
        </p:spPr>
        <p:txBody>
          <a:bodyPr/>
          <a:lstStyle/>
          <a:p>
            <a:endParaRPr lang="en-IN" dirty="0"/>
          </a:p>
        </p:txBody>
      </p:sp>
      <p:sp>
        <p:nvSpPr>
          <p:cNvPr id="3" name="Title 2">
            <a:extLst>
              <a:ext uri="{FF2B5EF4-FFF2-40B4-BE49-F238E27FC236}">
                <a16:creationId xmlns:a16="http://schemas.microsoft.com/office/drawing/2014/main" id="{3BAA13BB-08C6-B464-BC9E-7E657E18A7F7}"/>
              </a:ext>
            </a:extLst>
          </p:cNvPr>
          <p:cNvSpPr>
            <a:spLocks noGrp="1"/>
          </p:cNvSpPr>
          <p:nvPr>
            <p:ph type="title"/>
          </p:nvPr>
        </p:nvSpPr>
        <p:spPr/>
        <p:txBody>
          <a:bodyPr/>
          <a:lstStyle/>
          <a:p>
            <a:pPr algn="ctr"/>
            <a:r>
              <a:rPr lang="en-US" dirty="0"/>
              <a:t>Burnt-Out-Enthusiasts</a:t>
            </a:r>
            <a:endParaRPr lang="en-IN" dirty="0"/>
          </a:p>
        </p:txBody>
      </p:sp>
      <p:pic>
        <p:nvPicPr>
          <p:cNvPr id="4" name="Picture 3">
            <a:extLst>
              <a:ext uri="{FF2B5EF4-FFF2-40B4-BE49-F238E27FC236}">
                <a16:creationId xmlns:a16="http://schemas.microsoft.com/office/drawing/2014/main" id="{5DF59AC8-4C15-C97E-EAB9-2ED480302539}"/>
              </a:ext>
            </a:extLst>
          </p:cNvPr>
          <p:cNvPicPr>
            <a:picLocks noChangeAspect="1"/>
          </p:cNvPicPr>
          <p:nvPr/>
        </p:nvPicPr>
        <p:blipFill>
          <a:blip r:embed="rId2"/>
          <a:stretch>
            <a:fillRect/>
          </a:stretch>
        </p:blipFill>
        <p:spPr>
          <a:xfrm>
            <a:off x="1118505" y="2276094"/>
            <a:ext cx="4622292" cy="2305812"/>
          </a:xfrm>
          <a:prstGeom prst="rect">
            <a:avLst/>
          </a:prstGeom>
        </p:spPr>
      </p:pic>
      <p:pic>
        <p:nvPicPr>
          <p:cNvPr id="5" name="Picture 4">
            <a:extLst>
              <a:ext uri="{FF2B5EF4-FFF2-40B4-BE49-F238E27FC236}">
                <a16:creationId xmlns:a16="http://schemas.microsoft.com/office/drawing/2014/main" id="{61BEA542-7D23-A446-3CBF-210F6CB90A59}"/>
              </a:ext>
            </a:extLst>
          </p:cNvPr>
          <p:cNvPicPr>
            <a:picLocks noChangeAspect="1"/>
          </p:cNvPicPr>
          <p:nvPr/>
        </p:nvPicPr>
        <p:blipFill>
          <a:blip r:embed="rId3"/>
          <a:stretch>
            <a:fillRect/>
          </a:stretch>
        </p:blipFill>
        <p:spPr>
          <a:xfrm>
            <a:off x="6451205" y="2276094"/>
            <a:ext cx="4622292" cy="2305812"/>
          </a:xfrm>
          <a:prstGeom prst="rect">
            <a:avLst/>
          </a:prstGeom>
        </p:spPr>
      </p:pic>
      <p:sp>
        <p:nvSpPr>
          <p:cNvPr id="6" name="TextBox 5">
            <a:extLst>
              <a:ext uri="{FF2B5EF4-FFF2-40B4-BE49-F238E27FC236}">
                <a16:creationId xmlns:a16="http://schemas.microsoft.com/office/drawing/2014/main" id="{FB1BAB21-A66B-46FD-B99F-5C64FA33E6FA}"/>
              </a:ext>
            </a:extLst>
          </p:cNvPr>
          <p:cNvSpPr txBox="1"/>
          <p:nvPr/>
        </p:nvSpPr>
        <p:spPr>
          <a:xfrm>
            <a:off x="487680" y="4897120"/>
            <a:ext cx="11297920" cy="584775"/>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Engagement Level of Burnt-Out Enthusiasts</a:t>
            </a:r>
          </a:p>
          <a:p>
            <a:pPr marL="285750" indent="-285750">
              <a:buFont typeface="Arial" panose="020B0604020202020204" pitchFamily="34" charset="0"/>
              <a:buChar char="•"/>
            </a:pPr>
            <a:endParaRPr lang="en-US" sz="1600" b="1" dirty="0"/>
          </a:p>
          <a:p>
            <a:pPr marL="285750" indent="-285750">
              <a:buFont typeface="Arial" panose="020B0604020202020204" pitchFamily="34" charset="0"/>
              <a:buChar char="•"/>
            </a:pPr>
            <a:r>
              <a:rPr lang="en-US" sz="1600" b="1" dirty="0"/>
              <a:t>Play Time Label Distribution of Burnt-Out Enthusiasts</a:t>
            </a:r>
            <a:endParaRPr lang="en-IN" sz="1600" b="1" dirty="0"/>
          </a:p>
        </p:txBody>
      </p:sp>
    </p:spTree>
    <p:extLst>
      <p:ext uri="{BB962C8B-B14F-4D97-AF65-F5344CB8AC3E}">
        <p14:creationId xmlns:p14="http://schemas.microsoft.com/office/powerpoint/2010/main" val="214058866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6BB14A-3070-4DA2-2ABD-2D04090361D2}"/>
              </a:ext>
            </a:extLst>
          </p:cNvPr>
          <p:cNvSpPr>
            <a:spLocks noGrp="1"/>
          </p:cNvSpPr>
          <p:nvPr>
            <p:ph type="body" idx="1"/>
          </p:nvPr>
        </p:nvSpPr>
        <p:spPr>
          <a:xfrm>
            <a:off x="838200" y="2023409"/>
            <a:ext cx="10515600" cy="2761951"/>
          </a:xfrm>
        </p:spPr>
        <p:txBody>
          <a:bodyPr/>
          <a:lstStyle/>
          <a:p>
            <a:endParaRPr lang="en-IN" dirty="0"/>
          </a:p>
        </p:txBody>
      </p:sp>
      <p:sp>
        <p:nvSpPr>
          <p:cNvPr id="3" name="Title 2">
            <a:extLst>
              <a:ext uri="{FF2B5EF4-FFF2-40B4-BE49-F238E27FC236}">
                <a16:creationId xmlns:a16="http://schemas.microsoft.com/office/drawing/2014/main" id="{9E5AFCFE-BF53-5D4C-EDDC-FC72D9CD43B9}"/>
              </a:ext>
            </a:extLst>
          </p:cNvPr>
          <p:cNvSpPr>
            <a:spLocks noGrp="1"/>
          </p:cNvSpPr>
          <p:nvPr>
            <p:ph type="title"/>
          </p:nvPr>
        </p:nvSpPr>
        <p:spPr/>
        <p:txBody>
          <a:bodyPr/>
          <a:lstStyle/>
          <a:p>
            <a:pPr algn="ctr"/>
            <a:r>
              <a:rPr lang="en-US" dirty="0"/>
              <a:t>Burnt-Out-Enthusiasts</a:t>
            </a:r>
            <a:endParaRPr lang="en-IN" dirty="0"/>
          </a:p>
        </p:txBody>
      </p:sp>
      <p:pic>
        <p:nvPicPr>
          <p:cNvPr id="4" name="Picture 3">
            <a:extLst>
              <a:ext uri="{FF2B5EF4-FFF2-40B4-BE49-F238E27FC236}">
                <a16:creationId xmlns:a16="http://schemas.microsoft.com/office/drawing/2014/main" id="{B433AF53-4204-4CCD-F213-5AAF491E6450}"/>
              </a:ext>
            </a:extLst>
          </p:cNvPr>
          <p:cNvPicPr>
            <a:picLocks noChangeAspect="1"/>
          </p:cNvPicPr>
          <p:nvPr/>
        </p:nvPicPr>
        <p:blipFill>
          <a:blip r:embed="rId2"/>
          <a:stretch>
            <a:fillRect/>
          </a:stretch>
        </p:blipFill>
        <p:spPr>
          <a:xfrm>
            <a:off x="1118505" y="2275332"/>
            <a:ext cx="4622292" cy="2307336"/>
          </a:xfrm>
          <a:prstGeom prst="rect">
            <a:avLst/>
          </a:prstGeom>
        </p:spPr>
      </p:pic>
      <p:pic>
        <p:nvPicPr>
          <p:cNvPr id="5" name="Picture 4">
            <a:extLst>
              <a:ext uri="{FF2B5EF4-FFF2-40B4-BE49-F238E27FC236}">
                <a16:creationId xmlns:a16="http://schemas.microsoft.com/office/drawing/2014/main" id="{A202C5E3-F4F7-3FAE-B910-5A7F1A716519}"/>
              </a:ext>
            </a:extLst>
          </p:cNvPr>
          <p:cNvPicPr>
            <a:picLocks noChangeAspect="1"/>
          </p:cNvPicPr>
          <p:nvPr/>
        </p:nvPicPr>
        <p:blipFill>
          <a:blip r:embed="rId3"/>
          <a:stretch>
            <a:fillRect/>
          </a:stretch>
        </p:blipFill>
        <p:spPr>
          <a:xfrm>
            <a:off x="6451203" y="2275332"/>
            <a:ext cx="4622292" cy="2307336"/>
          </a:xfrm>
          <a:prstGeom prst="rect">
            <a:avLst/>
          </a:prstGeom>
        </p:spPr>
      </p:pic>
      <p:sp>
        <p:nvSpPr>
          <p:cNvPr id="6" name="TextBox 5">
            <a:extLst>
              <a:ext uri="{FF2B5EF4-FFF2-40B4-BE49-F238E27FC236}">
                <a16:creationId xmlns:a16="http://schemas.microsoft.com/office/drawing/2014/main" id="{69768236-AF52-BFA2-0BFE-B949154FBA55}"/>
              </a:ext>
            </a:extLst>
          </p:cNvPr>
          <p:cNvSpPr txBox="1"/>
          <p:nvPr/>
        </p:nvSpPr>
        <p:spPr>
          <a:xfrm>
            <a:off x="518160" y="4937760"/>
            <a:ext cx="11216640" cy="338554"/>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Session Frequency of Burnt-Out Enthusiasts</a:t>
            </a:r>
          </a:p>
          <a:p>
            <a:pPr marL="285750" indent="-285750">
              <a:buFont typeface="Arial" panose="020B0604020202020204" pitchFamily="34" charset="0"/>
              <a:buChar char="•"/>
            </a:pPr>
            <a:r>
              <a:rPr lang="en-US" sz="1600" b="1" dirty="0"/>
              <a:t>Tier Distribution of Burnt-Out Enthusiasts</a:t>
            </a:r>
            <a:endParaRPr lang="en-IN" sz="1600" b="1" dirty="0"/>
          </a:p>
        </p:txBody>
      </p:sp>
    </p:spTree>
    <p:extLst>
      <p:ext uri="{BB962C8B-B14F-4D97-AF65-F5344CB8AC3E}">
        <p14:creationId xmlns:p14="http://schemas.microsoft.com/office/powerpoint/2010/main" val="204518939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2A928CD-7E20-71C1-780D-5A98708F6021}"/>
              </a:ext>
            </a:extLst>
          </p:cNvPr>
          <p:cNvSpPr>
            <a:spLocks noGrp="1"/>
          </p:cNvSpPr>
          <p:nvPr>
            <p:ph type="body" idx="1"/>
          </p:nvPr>
        </p:nvSpPr>
        <p:spPr/>
        <p:txBody>
          <a:bodyPr/>
          <a:lstStyle/>
          <a:p>
            <a:r>
              <a:rPr lang="en-US" dirty="0"/>
              <a:t>Disengaged Explorers consists of 50% Low Engagement Level.</a:t>
            </a:r>
          </a:p>
          <a:p>
            <a:r>
              <a:rPr lang="en-US" dirty="0"/>
              <a:t>55% of total Disengaged Explorers shows strong down trend.</a:t>
            </a:r>
          </a:p>
          <a:p>
            <a:r>
              <a:rPr lang="en-US" dirty="0"/>
              <a:t>This group consist of 100% Non-In-Game Spenders.</a:t>
            </a:r>
          </a:p>
          <a:p>
            <a:r>
              <a:rPr lang="en-US" dirty="0"/>
              <a:t>42% of total consist of Engaged Play time Players.</a:t>
            </a:r>
          </a:p>
          <a:p>
            <a:r>
              <a:rPr lang="en-US" dirty="0"/>
              <a:t>Frequency of their sessions per week are 50% High.</a:t>
            </a:r>
          </a:p>
          <a:p>
            <a:r>
              <a:rPr lang="en-US" dirty="0"/>
              <a:t>This group is consisting of 63% of High Tier and 70% of Explorer Players .</a:t>
            </a:r>
          </a:p>
          <a:p>
            <a:endParaRPr lang="en-IN" dirty="0"/>
          </a:p>
        </p:txBody>
      </p:sp>
      <p:sp>
        <p:nvSpPr>
          <p:cNvPr id="3" name="Title 2">
            <a:extLst>
              <a:ext uri="{FF2B5EF4-FFF2-40B4-BE49-F238E27FC236}">
                <a16:creationId xmlns:a16="http://schemas.microsoft.com/office/drawing/2014/main" id="{661EBA94-6023-6B3B-B6EA-81C9C050CDB0}"/>
              </a:ext>
            </a:extLst>
          </p:cNvPr>
          <p:cNvSpPr>
            <a:spLocks noGrp="1"/>
          </p:cNvSpPr>
          <p:nvPr>
            <p:ph type="title"/>
          </p:nvPr>
        </p:nvSpPr>
        <p:spPr/>
        <p:txBody>
          <a:bodyPr/>
          <a:lstStyle/>
          <a:p>
            <a:pPr algn="ctr"/>
            <a:r>
              <a:rPr lang="en-US" dirty="0"/>
              <a:t>K3 Disengaged Explorers</a:t>
            </a:r>
            <a:endParaRPr lang="en-IN" dirty="0"/>
          </a:p>
        </p:txBody>
      </p:sp>
    </p:spTree>
    <p:extLst>
      <p:ext uri="{BB962C8B-B14F-4D97-AF65-F5344CB8AC3E}">
        <p14:creationId xmlns:p14="http://schemas.microsoft.com/office/powerpoint/2010/main" val="152050621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DE7D0BB-4FEB-519C-FF75-FC13840D91E6}"/>
              </a:ext>
            </a:extLst>
          </p:cNvPr>
          <p:cNvSpPr>
            <a:spLocks noGrp="1"/>
          </p:cNvSpPr>
          <p:nvPr>
            <p:ph type="body" idx="1"/>
          </p:nvPr>
        </p:nvSpPr>
        <p:spPr>
          <a:xfrm>
            <a:off x="838200" y="2023409"/>
            <a:ext cx="10515600" cy="2802591"/>
          </a:xfrm>
        </p:spPr>
        <p:txBody>
          <a:bodyPr/>
          <a:lstStyle/>
          <a:p>
            <a:endParaRPr lang="en-IN" dirty="0"/>
          </a:p>
        </p:txBody>
      </p:sp>
      <p:sp>
        <p:nvSpPr>
          <p:cNvPr id="3" name="Title 2">
            <a:extLst>
              <a:ext uri="{FF2B5EF4-FFF2-40B4-BE49-F238E27FC236}">
                <a16:creationId xmlns:a16="http://schemas.microsoft.com/office/drawing/2014/main" id="{341CF8B3-0EB0-4B9F-7267-A0F1F2437C8E}"/>
              </a:ext>
            </a:extLst>
          </p:cNvPr>
          <p:cNvSpPr>
            <a:spLocks noGrp="1"/>
          </p:cNvSpPr>
          <p:nvPr>
            <p:ph type="title"/>
          </p:nvPr>
        </p:nvSpPr>
        <p:spPr/>
        <p:txBody>
          <a:bodyPr/>
          <a:lstStyle/>
          <a:p>
            <a:pPr algn="ctr"/>
            <a:r>
              <a:rPr lang="en-US" dirty="0"/>
              <a:t>Disengaged Explorers</a:t>
            </a:r>
            <a:endParaRPr lang="en-IN" dirty="0"/>
          </a:p>
        </p:txBody>
      </p:sp>
      <p:pic>
        <p:nvPicPr>
          <p:cNvPr id="4" name="Picture 3">
            <a:extLst>
              <a:ext uri="{FF2B5EF4-FFF2-40B4-BE49-F238E27FC236}">
                <a16:creationId xmlns:a16="http://schemas.microsoft.com/office/drawing/2014/main" id="{D2B02FEA-706B-DD50-7CC1-4D54144D7693}"/>
              </a:ext>
            </a:extLst>
          </p:cNvPr>
          <p:cNvPicPr>
            <a:picLocks noChangeAspect="1"/>
          </p:cNvPicPr>
          <p:nvPr/>
        </p:nvPicPr>
        <p:blipFill>
          <a:blip r:embed="rId2"/>
          <a:stretch>
            <a:fillRect/>
          </a:stretch>
        </p:blipFill>
        <p:spPr>
          <a:xfrm>
            <a:off x="1132221" y="2275332"/>
            <a:ext cx="4608576" cy="2307336"/>
          </a:xfrm>
          <a:prstGeom prst="rect">
            <a:avLst/>
          </a:prstGeom>
        </p:spPr>
      </p:pic>
      <p:pic>
        <p:nvPicPr>
          <p:cNvPr id="5" name="Picture 4">
            <a:extLst>
              <a:ext uri="{FF2B5EF4-FFF2-40B4-BE49-F238E27FC236}">
                <a16:creationId xmlns:a16="http://schemas.microsoft.com/office/drawing/2014/main" id="{79325335-70ED-0887-7433-4F5996E23A34}"/>
              </a:ext>
            </a:extLst>
          </p:cNvPr>
          <p:cNvPicPr>
            <a:picLocks noChangeAspect="1"/>
          </p:cNvPicPr>
          <p:nvPr/>
        </p:nvPicPr>
        <p:blipFill>
          <a:blip r:embed="rId3"/>
          <a:stretch>
            <a:fillRect/>
          </a:stretch>
        </p:blipFill>
        <p:spPr>
          <a:xfrm>
            <a:off x="6469821" y="2276856"/>
            <a:ext cx="4608576" cy="2305812"/>
          </a:xfrm>
          <a:prstGeom prst="rect">
            <a:avLst/>
          </a:prstGeom>
        </p:spPr>
      </p:pic>
      <p:sp>
        <p:nvSpPr>
          <p:cNvPr id="6" name="TextBox 5">
            <a:extLst>
              <a:ext uri="{FF2B5EF4-FFF2-40B4-BE49-F238E27FC236}">
                <a16:creationId xmlns:a16="http://schemas.microsoft.com/office/drawing/2014/main" id="{6DD09B9C-7B22-DBEB-30C2-30A79BBFBAE3}"/>
              </a:ext>
            </a:extLst>
          </p:cNvPr>
          <p:cNvSpPr txBox="1"/>
          <p:nvPr/>
        </p:nvSpPr>
        <p:spPr>
          <a:xfrm>
            <a:off x="838200" y="5039360"/>
            <a:ext cx="10612120" cy="338554"/>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Engagement Level of Disengaged Explorers</a:t>
            </a:r>
          </a:p>
          <a:p>
            <a:pPr marL="285750" indent="-285750">
              <a:buFont typeface="Arial" panose="020B0604020202020204" pitchFamily="34" charset="0"/>
              <a:buChar char="•"/>
            </a:pPr>
            <a:r>
              <a:rPr lang="en-US" sz="1600" b="1" dirty="0"/>
              <a:t>Play Time Label of Disengaged Explorers</a:t>
            </a:r>
            <a:endParaRPr lang="en-IN" sz="1600" b="1" dirty="0"/>
          </a:p>
        </p:txBody>
      </p:sp>
    </p:spTree>
    <p:extLst>
      <p:ext uri="{BB962C8B-B14F-4D97-AF65-F5344CB8AC3E}">
        <p14:creationId xmlns:p14="http://schemas.microsoft.com/office/powerpoint/2010/main" val="298958479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BC3F44-D8C4-B5E8-2B33-9637F6893B9A}"/>
              </a:ext>
            </a:extLst>
          </p:cNvPr>
          <p:cNvSpPr>
            <a:spLocks noGrp="1"/>
          </p:cNvSpPr>
          <p:nvPr>
            <p:ph type="body" idx="1"/>
          </p:nvPr>
        </p:nvSpPr>
        <p:spPr>
          <a:xfrm>
            <a:off x="838200" y="2023409"/>
            <a:ext cx="10515600" cy="2690831"/>
          </a:xfrm>
        </p:spPr>
        <p:txBody>
          <a:bodyPr/>
          <a:lstStyle/>
          <a:p>
            <a:endParaRPr lang="en-IN" dirty="0"/>
          </a:p>
        </p:txBody>
      </p:sp>
      <p:sp>
        <p:nvSpPr>
          <p:cNvPr id="3" name="Title 2">
            <a:extLst>
              <a:ext uri="{FF2B5EF4-FFF2-40B4-BE49-F238E27FC236}">
                <a16:creationId xmlns:a16="http://schemas.microsoft.com/office/drawing/2014/main" id="{07FC8D5D-C65C-7FB1-ACD0-44C0B0905299}"/>
              </a:ext>
            </a:extLst>
          </p:cNvPr>
          <p:cNvSpPr>
            <a:spLocks noGrp="1"/>
          </p:cNvSpPr>
          <p:nvPr>
            <p:ph type="title"/>
          </p:nvPr>
        </p:nvSpPr>
        <p:spPr/>
        <p:txBody>
          <a:bodyPr/>
          <a:lstStyle/>
          <a:p>
            <a:pPr algn="ctr"/>
            <a:r>
              <a:rPr lang="en-US" dirty="0"/>
              <a:t>Disengaged Explorers</a:t>
            </a:r>
            <a:endParaRPr lang="en-IN" dirty="0"/>
          </a:p>
        </p:txBody>
      </p:sp>
      <p:pic>
        <p:nvPicPr>
          <p:cNvPr id="4" name="Picture 3">
            <a:extLst>
              <a:ext uri="{FF2B5EF4-FFF2-40B4-BE49-F238E27FC236}">
                <a16:creationId xmlns:a16="http://schemas.microsoft.com/office/drawing/2014/main" id="{AE37339F-A691-0101-D59C-93B747E405D6}"/>
              </a:ext>
            </a:extLst>
          </p:cNvPr>
          <p:cNvPicPr>
            <a:picLocks noChangeAspect="1"/>
          </p:cNvPicPr>
          <p:nvPr/>
        </p:nvPicPr>
        <p:blipFill>
          <a:blip r:embed="rId2"/>
          <a:stretch>
            <a:fillRect/>
          </a:stretch>
        </p:blipFill>
        <p:spPr>
          <a:xfrm>
            <a:off x="1020041" y="2275332"/>
            <a:ext cx="4610100" cy="2307336"/>
          </a:xfrm>
          <a:prstGeom prst="rect">
            <a:avLst/>
          </a:prstGeom>
        </p:spPr>
      </p:pic>
      <p:pic>
        <p:nvPicPr>
          <p:cNvPr id="5" name="Picture 4">
            <a:extLst>
              <a:ext uri="{FF2B5EF4-FFF2-40B4-BE49-F238E27FC236}">
                <a16:creationId xmlns:a16="http://schemas.microsoft.com/office/drawing/2014/main" id="{7401DE9A-9A3C-4827-C74D-BF6E1B501714}"/>
              </a:ext>
            </a:extLst>
          </p:cNvPr>
          <p:cNvPicPr>
            <a:picLocks noChangeAspect="1"/>
          </p:cNvPicPr>
          <p:nvPr/>
        </p:nvPicPr>
        <p:blipFill>
          <a:blip r:embed="rId3"/>
          <a:stretch>
            <a:fillRect/>
          </a:stretch>
        </p:blipFill>
        <p:spPr>
          <a:xfrm>
            <a:off x="6469821" y="2276094"/>
            <a:ext cx="4608576" cy="2305812"/>
          </a:xfrm>
          <a:prstGeom prst="rect">
            <a:avLst/>
          </a:prstGeom>
        </p:spPr>
      </p:pic>
      <p:sp>
        <p:nvSpPr>
          <p:cNvPr id="6" name="TextBox 5">
            <a:extLst>
              <a:ext uri="{FF2B5EF4-FFF2-40B4-BE49-F238E27FC236}">
                <a16:creationId xmlns:a16="http://schemas.microsoft.com/office/drawing/2014/main" id="{BF817C0A-F1F2-F226-C8B3-84D0CAD9E98A}"/>
              </a:ext>
            </a:extLst>
          </p:cNvPr>
          <p:cNvSpPr txBox="1"/>
          <p:nvPr/>
        </p:nvSpPr>
        <p:spPr>
          <a:xfrm>
            <a:off x="640080" y="4897120"/>
            <a:ext cx="11003280" cy="338554"/>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Session Frequency of Disengaged Explorers</a:t>
            </a:r>
          </a:p>
          <a:p>
            <a:pPr marL="285750" indent="-285750">
              <a:buFont typeface="Arial" panose="020B0604020202020204" pitchFamily="34" charset="0"/>
              <a:buChar char="•"/>
            </a:pPr>
            <a:r>
              <a:rPr lang="en-US" sz="1600" b="1" dirty="0"/>
              <a:t>Tier Distribution of Disengaged Explorers</a:t>
            </a:r>
            <a:endParaRPr lang="en-IN" sz="1600" b="1" dirty="0"/>
          </a:p>
        </p:txBody>
      </p:sp>
    </p:spTree>
    <p:extLst>
      <p:ext uri="{BB962C8B-B14F-4D97-AF65-F5344CB8AC3E}">
        <p14:creationId xmlns:p14="http://schemas.microsoft.com/office/powerpoint/2010/main" val="50470636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AC0A117-B83F-5E67-9A71-D22F5174357F}"/>
              </a:ext>
            </a:extLst>
          </p:cNvPr>
          <p:cNvSpPr>
            <a:spLocks noGrp="1"/>
          </p:cNvSpPr>
          <p:nvPr>
            <p:ph type="body" idx="1"/>
          </p:nvPr>
        </p:nvSpPr>
        <p:spPr/>
        <p:txBody>
          <a:bodyPr/>
          <a:lstStyle/>
          <a:p>
            <a:r>
              <a:rPr lang="en-US" dirty="0"/>
              <a:t>Emerging Grinders consists of 85% Low Engagement Level.</a:t>
            </a:r>
          </a:p>
          <a:p>
            <a:r>
              <a:rPr lang="en-US" dirty="0"/>
              <a:t>100% of total Emerging Grinders shows strong up trend.</a:t>
            </a:r>
          </a:p>
          <a:p>
            <a:r>
              <a:rPr lang="en-US" dirty="0"/>
              <a:t>This group consist of 82% Non-In-Game Spenders.</a:t>
            </a:r>
          </a:p>
          <a:p>
            <a:r>
              <a:rPr lang="en-US" dirty="0"/>
              <a:t>This group is consisting of 100% Heavy Play time Players.</a:t>
            </a:r>
          </a:p>
          <a:p>
            <a:r>
              <a:rPr lang="en-US" dirty="0"/>
              <a:t>Frequency of their sessions per week are 100% low.</a:t>
            </a:r>
          </a:p>
          <a:p>
            <a:r>
              <a:rPr lang="en-US" dirty="0"/>
              <a:t>This group is consisting 38% of Completionist Players .</a:t>
            </a:r>
          </a:p>
          <a:p>
            <a:endParaRPr lang="en-IN" dirty="0"/>
          </a:p>
        </p:txBody>
      </p:sp>
      <p:sp>
        <p:nvSpPr>
          <p:cNvPr id="3" name="Title 2">
            <a:extLst>
              <a:ext uri="{FF2B5EF4-FFF2-40B4-BE49-F238E27FC236}">
                <a16:creationId xmlns:a16="http://schemas.microsoft.com/office/drawing/2014/main" id="{26B1CE18-86C9-B222-7359-551B7B6B78AA}"/>
              </a:ext>
            </a:extLst>
          </p:cNvPr>
          <p:cNvSpPr>
            <a:spLocks noGrp="1"/>
          </p:cNvSpPr>
          <p:nvPr>
            <p:ph type="title"/>
          </p:nvPr>
        </p:nvSpPr>
        <p:spPr/>
        <p:txBody>
          <a:bodyPr/>
          <a:lstStyle/>
          <a:p>
            <a:pPr algn="ctr"/>
            <a:r>
              <a:rPr lang="en-US" dirty="0"/>
              <a:t>K4 Emerging Grinders</a:t>
            </a:r>
            <a:endParaRPr lang="en-IN" dirty="0"/>
          </a:p>
        </p:txBody>
      </p:sp>
    </p:spTree>
    <p:extLst>
      <p:ext uri="{BB962C8B-B14F-4D97-AF65-F5344CB8AC3E}">
        <p14:creationId xmlns:p14="http://schemas.microsoft.com/office/powerpoint/2010/main" val="215522243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98D6C5-803A-C32A-1FB6-5CE9159C2C89}"/>
              </a:ext>
            </a:extLst>
          </p:cNvPr>
          <p:cNvSpPr>
            <a:spLocks noGrp="1"/>
          </p:cNvSpPr>
          <p:nvPr>
            <p:ph type="body" idx="1"/>
          </p:nvPr>
        </p:nvSpPr>
        <p:spPr>
          <a:xfrm>
            <a:off x="838200" y="2023409"/>
            <a:ext cx="10515600" cy="2690831"/>
          </a:xfrm>
        </p:spPr>
        <p:txBody>
          <a:bodyPr/>
          <a:lstStyle/>
          <a:p>
            <a:endParaRPr lang="en-IN" dirty="0"/>
          </a:p>
        </p:txBody>
      </p:sp>
      <p:sp>
        <p:nvSpPr>
          <p:cNvPr id="3" name="Title 2">
            <a:extLst>
              <a:ext uri="{FF2B5EF4-FFF2-40B4-BE49-F238E27FC236}">
                <a16:creationId xmlns:a16="http://schemas.microsoft.com/office/drawing/2014/main" id="{EA74AC5E-6602-1116-0D63-EE96E7F8EBE4}"/>
              </a:ext>
            </a:extLst>
          </p:cNvPr>
          <p:cNvSpPr>
            <a:spLocks noGrp="1"/>
          </p:cNvSpPr>
          <p:nvPr>
            <p:ph type="title"/>
          </p:nvPr>
        </p:nvSpPr>
        <p:spPr/>
        <p:txBody>
          <a:bodyPr/>
          <a:lstStyle/>
          <a:p>
            <a:pPr algn="ctr"/>
            <a:r>
              <a:rPr lang="en-US" dirty="0"/>
              <a:t>Emerging Grinders</a:t>
            </a:r>
            <a:endParaRPr lang="en-IN" dirty="0"/>
          </a:p>
        </p:txBody>
      </p:sp>
      <p:pic>
        <p:nvPicPr>
          <p:cNvPr id="4" name="Picture 3">
            <a:extLst>
              <a:ext uri="{FF2B5EF4-FFF2-40B4-BE49-F238E27FC236}">
                <a16:creationId xmlns:a16="http://schemas.microsoft.com/office/drawing/2014/main" id="{2ED76F8A-A4F1-2908-2D8C-29952CAAB012}"/>
              </a:ext>
            </a:extLst>
          </p:cNvPr>
          <p:cNvPicPr>
            <a:picLocks noChangeAspect="1"/>
          </p:cNvPicPr>
          <p:nvPr/>
        </p:nvPicPr>
        <p:blipFill>
          <a:blip r:embed="rId2"/>
          <a:stretch>
            <a:fillRect/>
          </a:stretch>
        </p:blipFill>
        <p:spPr>
          <a:xfrm>
            <a:off x="1021426" y="2275332"/>
            <a:ext cx="4579620" cy="2307336"/>
          </a:xfrm>
          <a:prstGeom prst="rect">
            <a:avLst/>
          </a:prstGeom>
        </p:spPr>
      </p:pic>
      <p:pic>
        <p:nvPicPr>
          <p:cNvPr id="5" name="Picture 4">
            <a:extLst>
              <a:ext uri="{FF2B5EF4-FFF2-40B4-BE49-F238E27FC236}">
                <a16:creationId xmlns:a16="http://schemas.microsoft.com/office/drawing/2014/main" id="{19E33412-4DC9-DC1C-AA64-483B2015A1EF}"/>
              </a:ext>
            </a:extLst>
          </p:cNvPr>
          <p:cNvPicPr>
            <a:picLocks noChangeAspect="1"/>
          </p:cNvPicPr>
          <p:nvPr/>
        </p:nvPicPr>
        <p:blipFill>
          <a:blip r:embed="rId3"/>
          <a:stretch>
            <a:fillRect/>
          </a:stretch>
        </p:blipFill>
        <p:spPr>
          <a:xfrm>
            <a:off x="6498777" y="2276856"/>
            <a:ext cx="4579620" cy="2305812"/>
          </a:xfrm>
          <a:prstGeom prst="rect">
            <a:avLst/>
          </a:prstGeom>
        </p:spPr>
      </p:pic>
      <p:sp>
        <p:nvSpPr>
          <p:cNvPr id="6" name="TextBox 5">
            <a:extLst>
              <a:ext uri="{FF2B5EF4-FFF2-40B4-BE49-F238E27FC236}">
                <a16:creationId xmlns:a16="http://schemas.microsoft.com/office/drawing/2014/main" id="{93AF9353-ECAD-824C-A6E0-1C6703C93479}"/>
              </a:ext>
            </a:extLst>
          </p:cNvPr>
          <p:cNvSpPr txBox="1"/>
          <p:nvPr/>
        </p:nvSpPr>
        <p:spPr>
          <a:xfrm>
            <a:off x="838200" y="4958080"/>
            <a:ext cx="10515600" cy="338554"/>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Engagement Level of Emerging Grinders</a:t>
            </a:r>
          </a:p>
          <a:p>
            <a:pPr marL="285750" indent="-285750">
              <a:buFont typeface="Arial" panose="020B0604020202020204" pitchFamily="34" charset="0"/>
              <a:buChar char="•"/>
            </a:pPr>
            <a:r>
              <a:rPr lang="en-US" sz="1600" b="1" dirty="0"/>
              <a:t>Play Time Label of Emerging Grinders</a:t>
            </a:r>
            <a:endParaRPr lang="en-IN" sz="1600" b="1" dirty="0"/>
          </a:p>
        </p:txBody>
      </p:sp>
    </p:spTree>
    <p:extLst>
      <p:ext uri="{BB962C8B-B14F-4D97-AF65-F5344CB8AC3E}">
        <p14:creationId xmlns:p14="http://schemas.microsoft.com/office/powerpoint/2010/main" val="263429095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85AA0F-5B5B-2AE3-BB19-FA5A4A289E27}"/>
              </a:ext>
            </a:extLst>
          </p:cNvPr>
          <p:cNvSpPr>
            <a:spLocks noGrp="1"/>
          </p:cNvSpPr>
          <p:nvPr>
            <p:ph type="body" idx="1"/>
          </p:nvPr>
        </p:nvSpPr>
        <p:spPr>
          <a:xfrm>
            <a:off x="838200" y="2023409"/>
            <a:ext cx="10515600" cy="2680671"/>
          </a:xfrm>
        </p:spPr>
        <p:txBody>
          <a:bodyPr/>
          <a:lstStyle/>
          <a:p>
            <a:endParaRPr lang="en-IN" dirty="0"/>
          </a:p>
        </p:txBody>
      </p:sp>
      <p:sp>
        <p:nvSpPr>
          <p:cNvPr id="3" name="Title 2">
            <a:extLst>
              <a:ext uri="{FF2B5EF4-FFF2-40B4-BE49-F238E27FC236}">
                <a16:creationId xmlns:a16="http://schemas.microsoft.com/office/drawing/2014/main" id="{736A7A20-923B-7B41-5F3C-38B5621B13B1}"/>
              </a:ext>
            </a:extLst>
          </p:cNvPr>
          <p:cNvSpPr>
            <a:spLocks noGrp="1"/>
          </p:cNvSpPr>
          <p:nvPr>
            <p:ph type="title"/>
          </p:nvPr>
        </p:nvSpPr>
        <p:spPr/>
        <p:txBody>
          <a:bodyPr/>
          <a:lstStyle/>
          <a:p>
            <a:pPr algn="ctr"/>
            <a:r>
              <a:rPr lang="en-US" dirty="0"/>
              <a:t>Emerging Grinders</a:t>
            </a:r>
            <a:endParaRPr lang="en-IN" dirty="0"/>
          </a:p>
        </p:txBody>
      </p:sp>
      <p:pic>
        <p:nvPicPr>
          <p:cNvPr id="4" name="Picture 3">
            <a:extLst>
              <a:ext uri="{FF2B5EF4-FFF2-40B4-BE49-F238E27FC236}">
                <a16:creationId xmlns:a16="http://schemas.microsoft.com/office/drawing/2014/main" id="{FE027963-47E9-575A-12F1-579D554E2151}"/>
              </a:ext>
            </a:extLst>
          </p:cNvPr>
          <p:cNvPicPr>
            <a:picLocks noChangeAspect="1"/>
          </p:cNvPicPr>
          <p:nvPr/>
        </p:nvPicPr>
        <p:blipFill>
          <a:blip r:embed="rId2"/>
          <a:stretch>
            <a:fillRect/>
          </a:stretch>
        </p:blipFill>
        <p:spPr>
          <a:xfrm>
            <a:off x="1035281" y="2276094"/>
            <a:ext cx="4579620" cy="2305812"/>
          </a:xfrm>
          <a:prstGeom prst="rect">
            <a:avLst/>
          </a:prstGeom>
        </p:spPr>
      </p:pic>
      <p:pic>
        <p:nvPicPr>
          <p:cNvPr id="6" name="Picture 5">
            <a:extLst>
              <a:ext uri="{FF2B5EF4-FFF2-40B4-BE49-F238E27FC236}">
                <a16:creationId xmlns:a16="http://schemas.microsoft.com/office/drawing/2014/main" id="{C6917FAE-BF85-C257-8DAB-B7DFCBA722F7}"/>
              </a:ext>
            </a:extLst>
          </p:cNvPr>
          <p:cNvPicPr>
            <a:picLocks noChangeAspect="1"/>
          </p:cNvPicPr>
          <p:nvPr/>
        </p:nvPicPr>
        <p:blipFill>
          <a:blip r:embed="rId3"/>
          <a:stretch>
            <a:fillRect/>
          </a:stretch>
        </p:blipFill>
        <p:spPr>
          <a:xfrm>
            <a:off x="6498777" y="2276094"/>
            <a:ext cx="4579620" cy="2305812"/>
          </a:xfrm>
          <a:prstGeom prst="rect">
            <a:avLst/>
          </a:prstGeom>
        </p:spPr>
      </p:pic>
      <p:sp>
        <p:nvSpPr>
          <p:cNvPr id="5" name="TextBox 4">
            <a:extLst>
              <a:ext uri="{FF2B5EF4-FFF2-40B4-BE49-F238E27FC236}">
                <a16:creationId xmlns:a16="http://schemas.microsoft.com/office/drawing/2014/main" id="{D7638929-97A3-2348-0B1A-6C4D1DEDB192}"/>
              </a:ext>
            </a:extLst>
          </p:cNvPr>
          <p:cNvSpPr txBox="1"/>
          <p:nvPr/>
        </p:nvSpPr>
        <p:spPr>
          <a:xfrm>
            <a:off x="838200" y="4886960"/>
            <a:ext cx="10515600" cy="338554"/>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Session Frequency of Emerging Grinders</a:t>
            </a:r>
          </a:p>
          <a:p>
            <a:pPr marL="285750" indent="-285750">
              <a:buFont typeface="Arial" panose="020B0604020202020204" pitchFamily="34" charset="0"/>
              <a:buChar char="•"/>
            </a:pPr>
            <a:r>
              <a:rPr lang="en-US" sz="1600" b="1" dirty="0"/>
              <a:t>Tier Distribution of Emerging Grinders</a:t>
            </a:r>
            <a:endParaRPr lang="en-IN" sz="1600" b="1" dirty="0"/>
          </a:p>
        </p:txBody>
      </p:sp>
    </p:spTree>
    <p:extLst>
      <p:ext uri="{BB962C8B-B14F-4D97-AF65-F5344CB8AC3E}">
        <p14:creationId xmlns:p14="http://schemas.microsoft.com/office/powerpoint/2010/main" val="23095027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5F34D91-0433-6EF9-8A42-37DF743032BC}"/>
              </a:ext>
            </a:extLst>
          </p:cNvPr>
          <p:cNvSpPr>
            <a:spLocks noGrp="1"/>
          </p:cNvSpPr>
          <p:nvPr>
            <p:ph type="body" idx="1"/>
          </p:nvPr>
        </p:nvSpPr>
        <p:spPr/>
        <p:txBody>
          <a:bodyPr/>
          <a:lstStyle/>
          <a:p>
            <a:r>
              <a:rPr lang="en-US" dirty="0"/>
              <a:t>Balanced Casuals consists of 50% Medium Engagement Level.</a:t>
            </a:r>
          </a:p>
          <a:p>
            <a:r>
              <a:rPr lang="en-US" dirty="0"/>
              <a:t>50% of total Casual Achievers shows strong down trend.</a:t>
            </a:r>
          </a:p>
          <a:p>
            <a:r>
              <a:rPr lang="en-US" dirty="0"/>
              <a:t>This group consist of 100% In-Game Spenders.</a:t>
            </a:r>
          </a:p>
          <a:p>
            <a:r>
              <a:rPr lang="en-US" dirty="0"/>
              <a:t>36% of total consisting of Engaged Play Time Players.</a:t>
            </a:r>
          </a:p>
          <a:p>
            <a:r>
              <a:rPr lang="en-US" dirty="0"/>
              <a:t>Frequency of their sessions per week are 38% medium.</a:t>
            </a:r>
          </a:p>
          <a:p>
            <a:r>
              <a:rPr lang="en-US" dirty="0"/>
              <a:t>This group is consisting 32% of Completionist Players .</a:t>
            </a:r>
          </a:p>
          <a:p>
            <a:endParaRPr lang="en-IN" dirty="0"/>
          </a:p>
        </p:txBody>
      </p:sp>
      <p:sp>
        <p:nvSpPr>
          <p:cNvPr id="3" name="Title 2">
            <a:extLst>
              <a:ext uri="{FF2B5EF4-FFF2-40B4-BE49-F238E27FC236}">
                <a16:creationId xmlns:a16="http://schemas.microsoft.com/office/drawing/2014/main" id="{0BC3A912-D7DD-2B51-6DCD-804B30E789E9}"/>
              </a:ext>
            </a:extLst>
          </p:cNvPr>
          <p:cNvSpPr>
            <a:spLocks noGrp="1"/>
          </p:cNvSpPr>
          <p:nvPr>
            <p:ph type="title"/>
          </p:nvPr>
        </p:nvSpPr>
        <p:spPr/>
        <p:txBody>
          <a:bodyPr/>
          <a:lstStyle/>
          <a:p>
            <a:pPr algn="ctr"/>
            <a:r>
              <a:rPr lang="en-US" dirty="0"/>
              <a:t>K5 Balanced Casuals</a:t>
            </a:r>
            <a:endParaRPr lang="en-IN" dirty="0"/>
          </a:p>
        </p:txBody>
      </p:sp>
    </p:spTree>
    <p:extLst>
      <p:ext uri="{BB962C8B-B14F-4D97-AF65-F5344CB8AC3E}">
        <p14:creationId xmlns:p14="http://schemas.microsoft.com/office/powerpoint/2010/main" val="1150207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F2CF15-BBEE-8FA1-567D-F2C2447503B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63A68E9-2155-3D83-3EE6-7531379B3988}"/>
              </a:ext>
            </a:extLst>
          </p:cNvPr>
          <p:cNvSpPr>
            <a:spLocks noGrp="1"/>
          </p:cNvSpPr>
          <p:nvPr>
            <p:ph type="body" idx="1"/>
          </p:nvPr>
        </p:nvSpPr>
        <p:spPr/>
        <p:txBody>
          <a:bodyPr numCol="1">
            <a:normAutofit/>
          </a:bodyPr>
          <a:lstStyle/>
          <a:p>
            <a:pPr marL="186262" indent="0">
              <a:buNone/>
            </a:pPr>
            <a:endParaRPr lang="en-IN" dirty="0"/>
          </a:p>
        </p:txBody>
      </p:sp>
      <p:sp>
        <p:nvSpPr>
          <p:cNvPr id="3" name="Title 2">
            <a:extLst>
              <a:ext uri="{FF2B5EF4-FFF2-40B4-BE49-F238E27FC236}">
                <a16:creationId xmlns:a16="http://schemas.microsoft.com/office/drawing/2014/main" id="{102951FB-2189-DBA1-FBA0-584741D1D878}"/>
              </a:ext>
            </a:extLst>
          </p:cNvPr>
          <p:cNvSpPr>
            <a:spLocks noGrp="1"/>
          </p:cNvSpPr>
          <p:nvPr>
            <p:ph type="title"/>
          </p:nvPr>
        </p:nvSpPr>
        <p:spPr>
          <a:xfrm>
            <a:off x="403197" y="0"/>
            <a:ext cx="10675200" cy="1754372"/>
          </a:xfrm>
        </p:spPr>
        <p:txBody>
          <a:bodyPr/>
          <a:lstStyle/>
          <a:p>
            <a:pPr algn="ctr"/>
            <a:r>
              <a:rPr lang="en-US" sz="4000" dirty="0"/>
              <a:t>Data Dictionary(3/3)</a:t>
            </a:r>
            <a:endParaRPr lang="en-IN" sz="4000" dirty="0"/>
          </a:p>
        </p:txBody>
      </p:sp>
      <p:graphicFrame>
        <p:nvGraphicFramePr>
          <p:cNvPr id="5" name="Table 4">
            <a:extLst>
              <a:ext uri="{FF2B5EF4-FFF2-40B4-BE49-F238E27FC236}">
                <a16:creationId xmlns:a16="http://schemas.microsoft.com/office/drawing/2014/main" id="{84062078-4A5F-180E-E7B7-6036AEA1E41B}"/>
              </a:ext>
            </a:extLst>
          </p:cNvPr>
          <p:cNvGraphicFramePr>
            <a:graphicFrameLocks noGrp="1"/>
          </p:cNvGraphicFramePr>
          <p:nvPr>
            <p:extLst>
              <p:ext uri="{D42A27DB-BD31-4B8C-83A1-F6EECF244321}">
                <p14:modId xmlns:p14="http://schemas.microsoft.com/office/powerpoint/2010/main" val="3067240247"/>
              </p:ext>
            </p:extLst>
          </p:nvPr>
        </p:nvGraphicFramePr>
        <p:xfrm>
          <a:off x="403197" y="2023409"/>
          <a:ext cx="11450751" cy="2625428"/>
        </p:xfrm>
        <a:graphic>
          <a:graphicData uri="http://schemas.openxmlformats.org/drawingml/2006/table">
            <a:tbl>
              <a:tblPr firstRow="1" bandRow="1">
                <a:tableStyleId>{073A0DAA-6AF3-43AB-8588-CEC1D06C72B9}</a:tableStyleId>
              </a:tblPr>
              <a:tblGrid>
                <a:gridCol w="3816917">
                  <a:extLst>
                    <a:ext uri="{9D8B030D-6E8A-4147-A177-3AD203B41FA5}">
                      <a16:colId xmlns:a16="http://schemas.microsoft.com/office/drawing/2014/main" val="4169577919"/>
                    </a:ext>
                  </a:extLst>
                </a:gridCol>
                <a:gridCol w="1878285">
                  <a:extLst>
                    <a:ext uri="{9D8B030D-6E8A-4147-A177-3AD203B41FA5}">
                      <a16:colId xmlns:a16="http://schemas.microsoft.com/office/drawing/2014/main" val="2861514828"/>
                    </a:ext>
                  </a:extLst>
                </a:gridCol>
                <a:gridCol w="5755549">
                  <a:extLst>
                    <a:ext uri="{9D8B030D-6E8A-4147-A177-3AD203B41FA5}">
                      <a16:colId xmlns:a16="http://schemas.microsoft.com/office/drawing/2014/main" val="215098575"/>
                    </a:ext>
                  </a:extLst>
                </a:gridCol>
              </a:tblGrid>
              <a:tr h="652187">
                <a:tc>
                  <a:txBody>
                    <a:bodyPr/>
                    <a:lstStyle/>
                    <a:p>
                      <a:r>
                        <a:rPr lang="en-US" dirty="0"/>
                        <a:t>Columns</a:t>
                      </a:r>
                      <a:endParaRPr lang="en-IN" dirty="0"/>
                    </a:p>
                  </a:txBody>
                  <a:tcPr/>
                </a:tc>
                <a:tc>
                  <a:txBody>
                    <a:bodyPr/>
                    <a:lstStyle/>
                    <a:p>
                      <a:r>
                        <a:rPr lang="en-US" dirty="0"/>
                        <a:t>Data Type</a:t>
                      </a:r>
                      <a:endParaRPr lang="en-IN" dirty="0"/>
                    </a:p>
                  </a:txBody>
                  <a:tcPr/>
                </a:tc>
                <a:tc>
                  <a:txBody>
                    <a:bodyPr/>
                    <a:lstStyle/>
                    <a:p>
                      <a:r>
                        <a:rPr lang="en-US" dirty="0"/>
                        <a:t>Description</a:t>
                      </a:r>
                      <a:endParaRPr lang="en-IN" dirty="0"/>
                    </a:p>
                  </a:txBody>
                  <a:tcPr/>
                </a:tc>
                <a:extLst>
                  <a:ext uri="{0D108BD9-81ED-4DB2-BD59-A6C34878D82A}">
                    <a16:rowId xmlns:a16="http://schemas.microsoft.com/office/drawing/2014/main" val="4131562259"/>
                  </a:ext>
                </a:extLst>
              </a:tr>
              <a:tr h="652187">
                <a:tc>
                  <a:txBody>
                    <a:bodyPr/>
                    <a:lstStyle/>
                    <a:p>
                      <a:r>
                        <a:rPr lang="en-US" dirty="0" err="1"/>
                        <a:t>PlayerLevel</a:t>
                      </a:r>
                      <a:endParaRPr lang="en-IN" dirty="0"/>
                    </a:p>
                  </a:txBody>
                  <a:tcPr/>
                </a:tc>
                <a:tc>
                  <a:txBody>
                    <a:bodyPr/>
                    <a:lstStyle/>
                    <a:p>
                      <a:r>
                        <a:rPr lang="en-US" dirty="0"/>
                        <a:t>int</a:t>
                      </a:r>
                      <a:endParaRPr lang="en-IN" dirty="0"/>
                    </a:p>
                  </a:txBody>
                  <a:tcPr/>
                </a:tc>
                <a:tc>
                  <a:txBody>
                    <a:bodyPr/>
                    <a:lstStyle/>
                    <a:p>
                      <a:r>
                        <a:rPr lang="en-US" dirty="0"/>
                        <a:t>Current level attained by the player within the game progression system</a:t>
                      </a:r>
                      <a:endParaRPr lang="en-IN" dirty="0"/>
                    </a:p>
                  </a:txBody>
                  <a:tcPr/>
                </a:tc>
                <a:extLst>
                  <a:ext uri="{0D108BD9-81ED-4DB2-BD59-A6C34878D82A}">
                    <a16:rowId xmlns:a16="http://schemas.microsoft.com/office/drawing/2014/main" val="3848644549"/>
                  </a:ext>
                </a:extLst>
              </a:tr>
              <a:tr h="652187">
                <a:tc>
                  <a:txBody>
                    <a:bodyPr/>
                    <a:lstStyle/>
                    <a:p>
                      <a:r>
                        <a:rPr lang="en-US" dirty="0" err="1"/>
                        <a:t>AchievemnetsUnlocked</a:t>
                      </a:r>
                      <a:endParaRPr lang="en-IN" dirty="0"/>
                    </a:p>
                  </a:txBody>
                  <a:tcPr/>
                </a:tc>
                <a:tc>
                  <a:txBody>
                    <a:bodyPr/>
                    <a:lstStyle/>
                    <a:p>
                      <a:r>
                        <a:rPr lang="en-US" dirty="0"/>
                        <a:t>int</a:t>
                      </a:r>
                      <a:endParaRPr lang="en-IN" dirty="0"/>
                    </a:p>
                  </a:txBody>
                  <a:tcPr/>
                </a:tc>
                <a:tc>
                  <a:txBody>
                    <a:bodyPr/>
                    <a:lstStyle/>
                    <a:p>
                      <a:r>
                        <a:rPr lang="en-US" dirty="0"/>
                        <a:t>Total number of distinct achievements earned by the player</a:t>
                      </a:r>
                      <a:endParaRPr lang="en-IN" dirty="0"/>
                    </a:p>
                  </a:txBody>
                  <a:tcPr/>
                </a:tc>
                <a:extLst>
                  <a:ext uri="{0D108BD9-81ED-4DB2-BD59-A6C34878D82A}">
                    <a16:rowId xmlns:a16="http://schemas.microsoft.com/office/drawing/2014/main" val="4138782748"/>
                  </a:ext>
                </a:extLst>
              </a:tr>
              <a:tr h="652187">
                <a:tc>
                  <a:txBody>
                    <a:bodyPr/>
                    <a:lstStyle/>
                    <a:p>
                      <a:r>
                        <a:rPr lang="en-US" dirty="0" err="1"/>
                        <a:t>EngagementLevel</a:t>
                      </a:r>
                      <a:endParaRPr lang="en-IN" dirty="0"/>
                    </a:p>
                  </a:txBody>
                  <a:tcPr/>
                </a:tc>
                <a:tc>
                  <a:txBody>
                    <a:bodyPr/>
                    <a:lstStyle/>
                    <a:p>
                      <a:r>
                        <a:rPr lang="en-US" dirty="0"/>
                        <a:t>varchar</a:t>
                      </a:r>
                      <a:endParaRPr lang="en-IN" dirty="0"/>
                    </a:p>
                  </a:txBody>
                  <a:tcPr/>
                </a:tc>
                <a:tc>
                  <a:txBody>
                    <a:bodyPr/>
                    <a:lstStyle/>
                    <a:p>
                      <a:r>
                        <a:rPr lang="en-US" dirty="0"/>
                        <a:t>Categorical indication of player engagement level</a:t>
                      </a:r>
                      <a:endParaRPr lang="en-IN" dirty="0"/>
                    </a:p>
                  </a:txBody>
                  <a:tcPr/>
                </a:tc>
                <a:extLst>
                  <a:ext uri="{0D108BD9-81ED-4DB2-BD59-A6C34878D82A}">
                    <a16:rowId xmlns:a16="http://schemas.microsoft.com/office/drawing/2014/main" val="170523999"/>
                  </a:ext>
                </a:extLst>
              </a:tr>
            </a:tbl>
          </a:graphicData>
        </a:graphic>
      </p:graphicFrame>
    </p:spTree>
    <p:extLst>
      <p:ext uri="{BB962C8B-B14F-4D97-AF65-F5344CB8AC3E}">
        <p14:creationId xmlns:p14="http://schemas.microsoft.com/office/powerpoint/2010/main" val="52329145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40BB003-AD59-2ECE-A260-98153E84A823}"/>
              </a:ext>
            </a:extLst>
          </p:cNvPr>
          <p:cNvSpPr>
            <a:spLocks noGrp="1"/>
          </p:cNvSpPr>
          <p:nvPr>
            <p:ph type="body" idx="1"/>
          </p:nvPr>
        </p:nvSpPr>
        <p:spPr>
          <a:xfrm>
            <a:off x="838200" y="2023409"/>
            <a:ext cx="10515600" cy="2711151"/>
          </a:xfrm>
        </p:spPr>
        <p:txBody>
          <a:bodyPr/>
          <a:lstStyle/>
          <a:p>
            <a:endParaRPr lang="en-IN" dirty="0"/>
          </a:p>
        </p:txBody>
      </p:sp>
      <p:sp>
        <p:nvSpPr>
          <p:cNvPr id="3" name="Title 2">
            <a:extLst>
              <a:ext uri="{FF2B5EF4-FFF2-40B4-BE49-F238E27FC236}">
                <a16:creationId xmlns:a16="http://schemas.microsoft.com/office/drawing/2014/main" id="{0E94F93E-A26E-97F4-7150-5AFA806DE921}"/>
              </a:ext>
            </a:extLst>
          </p:cNvPr>
          <p:cNvSpPr>
            <a:spLocks noGrp="1"/>
          </p:cNvSpPr>
          <p:nvPr>
            <p:ph type="title"/>
          </p:nvPr>
        </p:nvSpPr>
        <p:spPr/>
        <p:txBody>
          <a:bodyPr/>
          <a:lstStyle/>
          <a:p>
            <a:pPr algn="ctr"/>
            <a:r>
              <a:rPr lang="en-US" dirty="0"/>
              <a:t>Balanced Casuals</a:t>
            </a:r>
            <a:endParaRPr lang="en-IN" dirty="0"/>
          </a:p>
        </p:txBody>
      </p:sp>
      <p:pic>
        <p:nvPicPr>
          <p:cNvPr id="5" name="Picture 4">
            <a:extLst>
              <a:ext uri="{FF2B5EF4-FFF2-40B4-BE49-F238E27FC236}">
                <a16:creationId xmlns:a16="http://schemas.microsoft.com/office/drawing/2014/main" id="{42A8BED9-EDA7-F582-1BAF-8C491BC01966}"/>
              </a:ext>
            </a:extLst>
          </p:cNvPr>
          <p:cNvPicPr>
            <a:picLocks noChangeAspect="1"/>
          </p:cNvPicPr>
          <p:nvPr/>
        </p:nvPicPr>
        <p:blipFill>
          <a:blip r:embed="rId2"/>
          <a:stretch>
            <a:fillRect/>
          </a:stretch>
        </p:blipFill>
        <p:spPr>
          <a:xfrm>
            <a:off x="1094509" y="2276094"/>
            <a:ext cx="4849091" cy="2305812"/>
          </a:xfrm>
          <a:prstGeom prst="rect">
            <a:avLst/>
          </a:prstGeom>
        </p:spPr>
      </p:pic>
      <p:pic>
        <p:nvPicPr>
          <p:cNvPr id="6" name="Picture 5">
            <a:extLst>
              <a:ext uri="{FF2B5EF4-FFF2-40B4-BE49-F238E27FC236}">
                <a16:creationId xmlns:a16="http://schemas.microsoft.com/office/drawing/2014/main" id="{0CCECC7E-2AD6-0EB5-6C04-22784436FDED}"/>
              </a:ext>
            </a:extLst>
          </p:cNvPr>
          <p:cNvPicPr>
            <a:picLocks noChangeAspect="1"/>
          </p:cNvPicPr>
          <p:nvPr/>
        </p:nvPicPr>
        <p:blipFill>
          <a:blip r:embed="rId3"/>
          <a:stretch>
            <a:fillRect/>
          </a:stretch>
        </p:blipFill>
        <p:spPr>
          <a:xfrm>
            <a:off x="6248400" y="2276094"/>
            <a:ext cx="4849091" cy="2305812"/>
          </a:xfrm>
          <a:prstGeom prst="rect">
            <a:avLst/>
          </a:prstGeom>
        </p:spPr>
      </p:pic>
      <p:sp>
        <p:nvSpPr>
          <p:cNvPr id="4" name="TextBox 3">
            <a:extLst>
              <a:ext uri="{FF2B5EF4-FFF2-40B4-BE49-F238E27FC236}">
                <a16:creationId xmlns:a16="http://schemas.microsoft.com/office/drawing/2014/main" id="{1AC049B7-7125-337B-4CAC-DAE5E1692167}"/>
              </a:ext>
            </a:extLst>
          </p:cNvPr>
          <p:cNvSpPr txBox="1"/>
          <p:nvPr/>
        </p:nvSpPr>
        <p:spPr>
          <a:xfrm>
            <a:off x="838200" y="4927600"/>
            <a:ext cx="10612120" cy="338554"/>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Engagement Level of Balanced Casuals</a:t>
            </a:r>
          </a:p>
          <a:p>
            <a:pPr marL="285750" indent="-285750">
              <a:buFont typeface="Arial" panose="020B0604020202020204" pitchFamily="34" charset="0"/>
              <a:buChar char="•"/>
            </a:pPr>
            <a:r>
              <a:rPr lang="en-US" sz="1600" b="1" dirty="0"/>
              <a:t>Play Time Label of Balanced Casuals</a:t>
            </a:r>
            <a:endParaRPr lang="en-IN" sz="1600" b="1" dirty="0"/>
          </a:p>
        </p:txBody>
      </p:sp>
    </p:spTree>
    <p:extLst>
      <p:ext uri="{BB962C8B-B14F-4D97-AF65-F5344CB8AC3E}">
        <p14:creationId xmlns:p14="http://schemas.microsoft.com/office/powerpoint/2010/main" val="429280661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E70E521-FB66-2CCE-E15F-91A560883D9A}"/>
              </a:ext>
            </a:extLst>
          </p:cNvPr>
          <p:cNvSpPr>
            <a:spLocks noGrp="1"/>
          </p:cNvSpPr>
          <p:nvPr>
            <p:ph type="body" idx="1"/>
          </p:nvPr>
        </p:nvSpPr>
        <p:spPr>
          <a:xfrm>
            <a:off x="838200" y="2023409"/>
            <a:ext cx="10515600" cy="2812751"/>
          </a:xfrm>
        </p:spPr>
        <p:txBody>
          <a:bodyPr/>
          <a:lstStyle/>
          <a:p>
            <a:endParaRPr lang="en-IN" dirty="0"/>
          </a:p>
        </p:txBody>
      </p:sp>
      <p:sp>
        <p:nvSpPr>
          <p:cNvPr id="3" name="Title 2">
            <a:extLst>
              <a:ext uri="{FF2B5EF4-FFF2-40B4-BE49-F238E27FC236}">
                <a16:creationId xmlns:a16="http://schemas.microsoft.com/office/drawing/2014/main" id="{166BD981-86B1-7125-72E2-FB7394E9D45A}"/>
              </a:ext>
            </a:extLst>
          </p:cNvPr>
          <p:cNvSpPr>
            <a:spLocks noGrp="1"/>
          </p:cNvSpPr>
          <p:nvPr>
            <p:ph type="title"/>
          </p:nvPr>
        </p:nvSpPr>
        <p:spPr/>
        <p:txBody>
          <a:bodyPr/>
          <a:lstStyle/>
          <a:p>
            <a:pPr algn="ctr"/>
            <a:r>
              <a:rPr lang="en-US" dirty="0"/>
              <a:t>Balanced Casuals</a:t>
            </a:r>
            <a:endParaRPr lang="en-IN" dirty="0"/>
          </a:p>
        </p:txBody>
      </p:sp>
      <p:pic>
        <p:nvPicPr>
          <p:cNvPr id="4" name="Picture 3">
            <a:extLst>
              <a:ext uri="{FF2B5EF4-FFF2-40B4-BE49-F238E27FC236}">
                <a16:creationId xmlns:a16="http://schemas.microsoft.com/office/drawing/2014/main" id="{85413C2F-07D0-BC78-F419-104641200F85}"/>
              </a:ext>
            </a:extLst>
          </p:cNvPr>
          <p:cNvPicPr>
            <a:picLocks noChangeAspect="1"/>
          </p:cNvPicPr>
          <p:nvPr/>
        </p:nvPicPr>
        <p:blipFill>
          <a:blip r:embed="rId2"/>
          <a:stretch>
            <a:fillRect/>
          </a:stretch>
        </p:blipFill>
        <p:spPr>
          <a:xfrm>
            <a:off x="1118505" y="2276094"/>
            <a:ext cx="4622292" cy="2305812"/>
          </a:xfrm>
          <a:prstGeom prst="rect">
            <a:avLst/>
          </a:prstGeom>
        </p:spPr>
      </p:pic>
      <p:pic>
        <p:nvPicPr>
          <p:cNvPr id="5" name="Picture 4">
            <a:extLst>
              <a:ext uri="{FF2B5EF4-FFF2-40B4-BE49-F238E27FC236}">
                <a16:creationId xmlns:a16="http://schemas.microsoft.com/office/drawing/2014/main" id="{FB8CD7A9-4B49-D69E-99AC-A9C3B322911A}"/>
              </a:ext>
            </a:extLst>
          </p:cNvPr>
          <p:cNvPicPr>
            <a:picLocks noChangeAspect="1"/>
          </p:cNvPicPr>
          <p:nvPr/>
        </p:nvPicPr>
        <p:blipFill>
          <a:blip r:embed="rId3"/>
          <a:stretch>
            <a:fillRect/>
          </a:stretch>
        </p:blipFill>
        <p:spPr>
          <a:xfrm>
            <a:off x="6451203" y="2276094"/>
            <a:ext cx="4622292" cy="2305812"/>
          </a:xfrm>
          <a:prstGeom prst="rect">
            <a:avLst/>
          </a:prstGeom>
        </p:spPr>
      </p:pic>
      <p:sp>
        <p:nvSpPr>
          <p:cNvPr id="6" name="TextBox 5">
            <a:extLst>
              <a:ext uri="{FF2B5EF4-FFF2-40B4-BE49-F238E27FC236}">
                <a16:creationId xmlns:a16="http://schemas.microsoft.com/office/drawing/2014/main" id="{F350E0C6-BB53-93BC-C056-09F699A71E8A}"/>
              </a:ext>
            </a:extLst>
          </p:cNvPr>
          <p:cNvSpPr txBox="1"/>
          <p:nvPr/>
        </p:nvSpPr>
        <p:spPr>
          <a:xfrm>
            <a:off x="838200" y="4947920"/>
            <a:ext cx="10515600" cy="338554"/>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Session Frequency of Balanced Casuals</a:t>
            </a:r>
          </a:p>
          <a:p>
            <a:pPr marL="285750" indent="-285750">
              <a:buFont typeface="Arial" panose="020B0604020202020204" pitchFamily="34" charset="0"/>
              <a:buChar char="•"/>
            </a:pPr>
            <a:r>
              <a:rPr lang="en-US" sz="1600" b="1" dirty="0"/>
              <a:t>Tier Distribution of Balanced Casuals</a:t>
            </a:r>
            <a:endParaRPr lang="en-IN" sz="1600" b="1" dirty="0"/>
          </a:p>
        </p:txBody>
      </p:sp>
    </p:spTree>
    <p:extLst>
      <p:ext uri="{BB962C8B-B14F-4D97-AF65-F5344CB8AC3E}">
        <p14:creationId xmlns:p14="http://schemas.microsoft.com/office/powerpoint/2010/main" val="224660395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9C030FF-F601-C782-5EAD-F55ACA3B5A0F}"/>
              </a:ext>
            </a:extLst>
          </p:cNvPr>
          <p:cNvSpPr>
            <a:spLocks noGrp="1"/>
          </p:cNvSpPr>
          <p:nvPr>
            <p:ph type="body" idx="1"/>
          </p:nvPr>
        </p:nvSpPr>
        <p:spPr/>
        <p:txBody>
          <a:bodyPr/>
          <a:lstStyle/>
          <a:p>
            <a:r>
              <a:rPr lang="en-US" dirty="0"/>
              <a:t>Growing Explorers consists of 45% Medium Engagement Level.</a:t>
            </a:r>
          </a:p>
          <a:p>
            <a:r>
              <a:rPr lang="en-US" dirty="0"/>
              <a:t>52% of total Growing Explorers shows strong up trend.</a:t>
            </a:r>
          </a:p>
          <a:p>
            <a:r>
              <a:rPr lang="en-US" dirty="0"/>
              <a:t>This group consist of 100% Non-In-Game Spenders.</a:t>
            </a:r>
          </a:p>
          <a:p>
            <a:r>
              <a:rPr lang="en-US" dirty="0"/>
              <a:t>60% of total consisting of Heavy Play Time Players.</a:t>
            </a:r>
          </a:p>
          <a:p>
            <a:r>
              <a:rPr lang="en-US" dirty="0"/>
              <a:t>Frequency of their sessions per week are 65% low.</a:t>
            </a:r>
          </a:p>
          <a:p>
            <a:r>
              <a:rPr lang="en-US" dirty="0"/>
              <a:t>This group is consisting of 60% of Low Tier and 42% of Completionist Players .</a:t>
            </a:r>
          </a:p>
          <a:p>
            <a:endParaRPr lang="en-IN" dirty="0"/>
          </a:p>
        </p:txBody>
      </p:sp>
      <p:sp>
        <p:nvSpPr>
          <p:cNvPr id="3" name="Title 2">
            <a:extLst>
              <a:ext uri="{FF2B5EF4-FFF2-40B4-BE49-F238E27FC236}">
                <a16:creationId xmlns:a16="http://schemas.microsoft.com/office/drawing/2014/main" id="{1152488D-CF01-94A0-4CAB-A1E89DF0F15C}"/>
              </a:ext>
            </a:extLst>
          </p:cNvPr>
          <p:cNvSpPr>
            <a:spLocks noGrp="1"/>
          </p:cNvSpPr>
          <p:nvPr>
            <p:ph type="title"/>
          </p:nvPr>
        </p:nvSpPr>
        <p:spPr/>
        <p:txBody>
          <a:bodyPr/>
          <a:lstStyle/>
          <a:p>
            <a:pPr algn="ctr"/>
            <a:r>
              <a:rPr lang="en-US" dirty="0"/>
              <a:t>K6 Growing Explorers</a:t>
            </a:r>
            <a:endParaRPr lang="en-IN" dirty="0"/>
          </a:p>
        </p:txBody>
      </p:sp>
    </p:spTree>
    <p:extLst>
      <p:ext uri="{BB962C8B-B14F-4D97-AF65-F5344CB8AC3E}">
        <p14:creationId xmlns:p14="http://schemas.microsoft.com/office/powerpoint/2010/main" val="377457823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6960445-44CD-F512-113B-371862895B43}"/>
              </a:ext>
            </a:extLst>
          </p:cNvPr>
          <p:cNvPicPr>
            <a:picLocks noChangeAspect="1"/>
          </p:cNvPicPr>
          <p:nvPr/>
        </p:nvPicPr>
        <p:blipFill>
          <a:blip r:embed="rId2"/>
          <a:stretch>
            <a:fillRect/>
          </a:stretch>
        </p:blipFill>
        <p:spPr>
          <a:xfrm>
            <a:off x="1122218" y="2275332"/>
            <a:ext cx="4835237" cy="2307336"/>
          </a:xfrm>
          <a:prstGeom prst="rect">
            <a:avLst/>
          </a:prstGeom>
        </p:spPr>
      </p:pic>
      <p:sp>
        <p:nvSpPr>
          <p:cNvPr id="2" name="Text Placeholder 1">
            <a:extLst>
              <a:ext uri="{FF2B5EF4-FFF2-40B4-BE49-F238E27FC236}">
                <a16:creationId xmlns:a16="http://schemas.microsoft.com/office/drawing/2014/main" id="{A9ABC39D-98C9-D433-B1E0-9E48E7FF2FE5}"/>
              </a:ext>
            </a:extLst>
          </p:cNvPr>
          <p:cNvSpPr>
            <a:spLocks noGrp="1"/>
          </p:cNvSpPr>
          <p:nvPr>
            <p:ph type="body" idx="1"/>
          </p:nvPr>
        </p:nvSpPr>
        <p:spPr>
          <a:xfrm>
            <a:off x="838200" y="2023409"/>
            <a:ext cx="10515600" cy="2741631"/>
          </a:xfrm>
        </p:spPr>
        <p:txBody>
          <a:bodyPr/>
          <a:lstStyle/>
          <a:p>
            <a:endParaRPr lang="en-IN" dirty="0"/>
          </a:p>
        </p:txBody>
      </p:sp>
      <p:sp>
        <p:nvSpPr>
          <p:cNvPr id="3" name="Title 2">
            <a:extLst>
              <a:ext uri="{FF2B5EF4-FFF2-40B4-BE49-F238E27FC236}">
                <a16:creationId xmlns:a16="http://schemas.microsoft.com/office/drawing/2014/main" id="{78C303F8-3FB3-E6B5-F548-05BA8DBDE524}"/>
              </a:ext>
            </a:extLst>
          </p:cNvPr>
          <p:cNvSpPr>
            <a:spLocks noGrp="1"/>
          </p:cNvSpPr>
          <p:nvPr>
            <p:ph type="title"/>
          </p:nvPr>
        </p:nvSpPr>
        <p:spPr/>
        <p:txBody>
          <a:bodyPr/>
          <a:lstStyle/>
          <a:p>
            <a:pPr algn="ctr"/>
            <a:r>
              <a:rPr lang="en-US" dirty="0"/>
              <a:t>Growing Explorers</a:t>
            </a:r>
            <a:endParaRPr lang="en-IN" dirty="0"/>
          </a:p>
        </p:txBody>
      </p:sp>
      <p:pic>
        <p:nvPicPr>
          <p:cNvPr id="5" name="Picture 4">
            <a:extLst>
              <a:ext uri="{FF2B5EF4-FFF2-40B4-BE49-F238E27FC236}">
                <a16:creationId xmlns:a16="http://schemas.microsoft.com/office/drawing/2014/main" id="{5E04A6F8-5E32-081F-3BE6-3A213BB9C366}"/>
              </a:ext>
            </a:extLst>
          </p:cNvPr>
          <p:cNvPicPr>
            <a:picLocks noChangeAspect="1"/>
          </p:cNvPicPr>
          <p:nvPr/>
        </p:nvPicPr>
        <p:blipFill>
          <a:blip r:embed="rId3"/>
          <a:stretch>
            <a:fillRect/>
          </a:stretch>
        </p:blipFill>
        <p:spPr>
          <a:xfrm>
            <a:off x="6512493" y="2275332"/>
            <a:ext cx="4565904" cy="2307336"/>
          </a:xfrm>
          <a:prstGeom prst="rect">
            <a:avLst/>
          </a:prstGeom>
        </p:spPr>
      </p:pic>
      <p:sp>
        <p:nvSpPr>
          <p:cNvPr id="6" name="TextBox 5">
            <a:extLst>
              <a:ext uri="{FF2B5EF4-FFF2-40B4-BE49-F238E27FC236}">
                <a16:creationId xmlns:a16="http://schemas.microsoft.com/office/drawing/2014/main" id="{E2701766-0F13-A2EB-15B9-D77498EDA479}"/>
              </a:ext>
            </a:extLst>
          </p:cNvPr>
          <p:cNvSpPr txBox="1"/>
          <p:nvPr/>
        </p:nvSpPr>
        <p:spPr>
          <a:xfrm>
            <a:off x="838200" y="4917440"/>
            <a:ext cx="10591800" cy="338554"/>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Engagement Level of Growing Explorers</a:t>
            </a:r>
          </a:p>
          <a:p>
            <a:pPr marL="285750" indent="-285750">
              <a:buFont typeface="Arial" panose="020B0604020202020204" pitchFamily="34" charset="0"/>
              <a:buChar char="•"/>
            </a:pPr>
            <a:r>
              <a:rPr lang="en-US" sz="1600" b="1" dirty="0"/>
              <a:t>Play Time Label of Growing Explorers</a:t>
            </a:r>
            <a:endParaRPr lang="en-IN" sz="1600" b="1" dirty="0"/>
          </a:p>
        </p:txBody>
      </p:sp>
    </p:spTree>
    <p:extLst>
      <p:ext uri="{BB962C8B-B14F-4D97-AF65-F5344CB8AC3E}">
        <p14:creationId xmlns:p14="http://schemas.microsoft.com/office/powerpoint/2010/main" val="376374019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A03548-6957-84E0-BC28-F0B37127625D}"/>
              </a:ext>
            </a:extLst>
          </p:cNvPr>
          <p:cNvSpPr>
            <a:spLocks noGrp="1"/>
          </p:cNvSpPr>
          <p:nvPr>
            <p:ph type="body" idx="1"/>
          </p:nvPr>
        </p:nvSpPr>
        <p:spPr>
          <a:xfrm>
            <a:off x="838200" y="2023409"/>
            <a:ext cx="10515600" cy="2721311"/>
          </a:xfrm>
        </p:spPr>
        <p:txBody>
          <a:bodyPr/>
          <a:lstStyle/>
          <a:p>
            <a:endParaRPr lang="en-IN" dirty="0"/>
          </a:p>
        </p:txBody>
      </p:sp>
      <p:sp>
        <p:nvSpPr>
          <p:cNvPr id="3" name="Title 2">
            <a:extLst>
              <a:ext uri="{FF2B5EF4-FFF2-40B4-BE49-F238E27FC236}">
                <a16:creationId xmlns:a16="http://schemas.microsoft.com/office/drawing/2014/main" id="{2100B2E2-5935-B330-5BC4-EBC1EAF3B431}"/>
              </a:ext>
            </a:extLst>
          </p:cNvPr>
          <p:cNvSpPr>
            <a:spLocks noGrp="1"/>
          </p:cNvSpPr>
          <p:nvPr>
            <p:ph type="title"/>
          </p:nvPr>
        </p:nvSpPr>
        <p:spPr/>
        <p:txBody>
          <a:bodyPr/>
          <a:lstStyle/>
          <a:p>
            <a:pPr algn="ctr"/>
            <a:r>
              <a:rPr lang="en-US" dirty="0"/>
              <a:t>Growing Explorers</a:t>
            </a:r>
            <a:endParaRPr lang="en-IN" dirty="0"/>
          </a:p>
        </p:txBody>
      </p:sp>
      <p:pic>
        <p:nvPicPr>
          <p:cNvPr id="4" name="Picture 3">
            <a:extLst>
              <a:ext uri="{FF2B5EF4-FFF2-40B4-BE49-F238E27FC236}">
                <a16:creationId xmlns:a16="http://schemas.microsoft.com/office/drawing/2014/main" id="{994390DA-CD91-D8A7-B946-B7D4DCE5C4D2}"/>
              </a:ext>
            </a:extLst>
          </p:cNvPr>
          <p:cNvPicPr>
            <a:picLocks noChangeAspect="1"/>
          </p:cNvPicPr>
          <p:nvPr/>
        </p:nvPicPr>
        <p:blipFill>
          <a:blip r:embed="rId2"/>
          <a:stretch>
            <a:fillRect/>
          </a:stretch>
        </p:blipFill>
        <p:spPr>
          <a:xfrm>
            <a:off x="1069848" y="2275332"/>
            <a:ext cx="4565904" cy="2307336"/>
          </a:xfrm>
          <a:prstGeom prst="rect">
            <a:avLst/>
          </a:prstGeom>
        </p:spPr>
      </p:pic>
      <p:pic>
        <p:nvPicPr>
          <p:cNvPr id="6" name="Picture 5">
            <a:extLst>
              <a:ext uri="{FF2B5EF4-FFF2-40B4-BE49-F238E27FC236}">
                <a16:creationId xmlns:a16="http://schemas.microsoft.com/office/drawing/2014/main" id="{8CAED67A-3641-C75C-CA15-0F0D3E533280}"/>
              </a:ext>
            </a:extLst>
          </p:cNvPr>
          <p:cNvPicPr>
            <a:picLocks noChangeAspect="1"/>
          </p:cNvPicPr>
          <p:nvPr/>
        </p:nvPicPr>
        <p:blipFill>
          <a:blip r:embed="rId3"/>
          <a:stretch>
            <a:fillRect/>
          </a:stretch>
        </p:blipFill>
        <p:spPr>
          <a:xfrm>
            <a:off x="6512493" y="2275332"/>
            <a:ext cx="4565904" cy="2307336"/>
          </a:xfrm>
          <a:prstGeom prst="rect">
            <a:avLst/>
          </a:prstGeom>
        </p:spPr>
      </p:pic>
      <p:sp>
        <p:nvSpPr>
          <p:cNvPr id="5" name="TextBox 4">
            <a:extLst>
              <a:ext uri="{FF2B5EF4-FFF2-40B4-BE49-F238E27FC236}">
                <a16:creationId xmlns:a16="http://schemas.microsoft.com/office/drawing/2014/main" id="{A3E74E8B-E965-EBC3-A9CC-D65E30591C79}"/>
              </a:ext>
            </a:extLst>
          </p:cNvPr>
          <p:cNvSpPr txBox="1"/>
          <p:nvPr/>
        </p:nvSpPr>
        <p:spPr>
          <a:xfrm>
            <a:off x="838200" y="4897120"/>
            <a:ext cx="10515600" cy="338554"/>
          </a:xfrm>
          <a:prstGeom prst="rect">
            <a:avLst/>
          </a:prstGeom>
          <a:noFill/>
        </p:spPr>
        <p:txBody>
          <a:bodyPr wrap="square" numCol="2" rtlCol="0">
            <a:spAutoFit/>
          </a:bodyPr>
          <a:lstStyle/>
          <a:p>
            <a:pPr marL="285750" indent="-285750">
              <a:buFont typeface="Arial" panose="020B0604020202020204" pitchFamily="34" charset="0"/>
              <a:buChar char="•"/>
            </a:pPr>
            <a:r>
              <a:rPr lang="en-US" sz="1600" b="1" dirty="0"/>
              <a:t>Session Frequency of Growing Explorers</a:t>
            </a:r>
          </a:p>
          <a:p>
            <a:pPr marL="285750" indent="-285750">
              <a:buFont typeface="Arial" panose="020B0604020202020204" pitchFamily="34" charset="0"/>
              <a:buChar char="•"/>
            </a:pPr>
            <a:r>
              <a:rPr lang="en-US" sz="1600" b="1" dirty="0"/>
              <a:t>Tier Distribution of Growing Explorers</a:t>
            </a:r>
            <a:endParaRPr lang="en-IN" sz="1600" b="1" dirty="0"/>
          </a:p>
        </p:txBody>
      </p:sp>
    </p:spTree>
    <p:extLst>
      <p:ext uri="{BB962C8B-B14F-4D97-AF65-F5344CB8AC3E}">
        <p14:creationId xmlns:p14="http://schemas.microsoft.com/office/powerpoint/2010/main" val="155954006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sp>
        <p:nvSpPr>
          <p:cNvPr id="1208" name="Google Shape;1208;p46"/>
          <p:cNvSpPr txBox="1">
            <a:spLocks noGrp="1"/>
          </p:cNvSpPr>
          <p:nvPr>
            <p:ph type="subTitle" idx="1"/>
          </p:nvPr>
        </p:nvSpPr>
        <p:spPr>
          <a:xfrm>
            <a:off x="2849000" y="2488624"/>
            <a:ext cx="6494000" cy="1056800"/>
          </a:xfrm>
          <a:prstGeom prst="rect">
            <a:avLst/>
          </a:prstGeom>
          <a:noFill/>
          <a:ln>
            <a:noFill/>
          </a:ln>
        </p:spPr>
        <p:txBody>
          <a:bodyPr spcFirstLastPara="1" wrap="square" lIns="121900" tIns="121900" rIns="121900" bIns="121900" anchor="ctr" anchorCtr="0">
            <a:normAutofit fontScale="92500" lnSpcReduction="10000"/>
          </a:bodyPr>
          <a:lstStyle/>
          <a:p>
            <a:pPr marL="609585" indent="-457189"/>
            <a:r>
              <a:rPr lang="en-US" sz="6400" b="1" dirty="0"/>
              <a:t>THANK YOU!</a:t>
            </a:r>
          </a:p>
        </p:txBody>
      </p:sp>
    </p:spTree>
    <p:extLst>
      <p:ext uri="{BB962C8B-B14F-4D97-AF65-F5344CB8AC3E}">
        <p14:creationId xmlns:p14="http://schemas.microsoft.com/office/powerpoint/2010/main" val="36567728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D1576C7-0F69-479F-1B0B-238DC0810E8C}"/>
              </a:ext>
            </a:extLst>
          </p:cNvPr>
          <p:cNvSpPr>
            <a:spLocks noGrp="1"/>
          </p:cNvSpPr>
          <p:nvPr>
            <p:ph type="body" idx="1"/>
          </p:nvPr>
        </p:nvSpPr>
        <p:spPr/>
        <p:txBody>
          <a:bodyPr>
            <a:normAutofit fontScale="92500" lnSpcReduction="10000"/>
          </a:bodyPr>
          <a:lstStyle/>
          <a:p>
            <a:r>
              <a:rPr lang="en-US" sz="2200" dirty="0"/>
              <a:t>We have total 40034 distinct records of players.</a:t>
            </a:r>
          </a:p>
          <a:p>
            <a:r>
              <a:rPr lang="en-US" sz="2200" dirty="0"/>
              <a:t>Age ranges from 15 to 49 years.</a:t>
            </a:r>
          </a:p>
          <a:p>
            <a:r>
              <a:rPr lang="en-US" sz="2200" dirty="0"/>
              <a:t>Two Genders male and females</a:t>
            </a:r>
          </a:p>
          <a:p>
            <a:r>
              <a:rPr lang="en-US" sz="2200" dirty="0"/>
              <a:t>Total 4 locations, which are Asia, USA, Europe and Others.</a:t>
            </a:r>
          </a:p>
          <a:p>
            <a:r>
              <a:rPr lang="en-US" sz="2200" dirty="0"/>
              <a:t>There are total 5 Game’s genre, which are Sports, Action, Strategy, Simulation and RPG.</a:t>
            </a:r>
          </a:p>
          <a:p>
            <a:r>
              <a:rPr lang="en-US" sz="2200" dirty="0" err="1"/>
              <a:t>InGamePurchases</a:t>
            </a:r>
            <a:r>
              <a:rPr lang="en-US" sz="2200" dirty="0"/>
              <a:t> is a Boolean column with 1 represent purchased and 0 means not purchased.</a:t>
            </a:r>
          </a:p>
          <a:p>
            <a:r>
              <a:rPr lang="en-US" sz="2200" dirty="0"/>
              <a:t>Difficulty of Game is </a:t>
            </a:r>
            <a:r>
              <a:rPr lang="en-US" sz="2200" dirty="0" err="1"/>
              <a:t>categoried</a:t>
            </a:r>
            <a:r>
              <a:rPr lang="en-US" sz="2200" dirty="0"/>
              <a:t> in 3 types, which are Easy, Medium, Hard.</a:t>
            </a:r>
          </a:p>
          <a:p>
            <a:r>
              <a:rPr lang="en-US" sz="2200" dirty="0"/>
              <a:t>Sessions Count Per Week ranges from 0 to 19.</a:t>
            </a:r>
          </a:p>
          <a:p>
            <a:r>
              <a:rPr lang="en-US" sz="2200" dirty="0"/>
              <a:t>And Average Session Duration is ranges from  as low as 10 minutes to as high as 3 hours.</a:t>
            </a:r>
          </a:p>
          <a:p>
            <a:endParaRPr lang="en-IN" dirty="0"/>
          </a:p>
        </p:txBody>
      </p:sp>
      <p:sp>
        <p:nvSpPr>
          <p:cNvPr id="3" name="Title 2">
            <a:extLst>
              <a:ext uri="{FF2B5EF4-FFF2-40B4-BE49-F238E27FC236}">
                <a16:creationId xmlns:a16="http://schemas.microsoft.com/office/drawing/2014/main" id="{6F26909D-87F9-95C3-DBEC-94CB71B50C25}"/>
              </a:ext>
            </a:extLst>
          </p:cNvPr>
          <p:cNvSpPr>
            <a:spLocks noGrp="1"/>
          </p:cNvSpPr>
          <p:nvPr>
            <p:ph type="title"/>
          </p:nvPr>
        </p:nvSpPr>
        <p:spPr>
          <a:xfrm>
            <a:off x="403197" y="0"/>
            <a:ext cx="10675200" cy="1808480"/>
          </a:xfrm>
        </p:spPr>
        <p:txBody>
          <a:bodyPr/>
          <a:lstStyle/>
          <a:p>
            <a:pPr algn="ctr"/>
            <a:r>
              <a:rPr lang="en-US" sz="4000" dirty="0"/>
              <a:t>Meta Data(1/2)</a:t>
            </a:r>
            <a:endParaRPr lang="en-IN" sz="4000" dirty="0"/>
          </a:p>
        </p:txBody>
      </p:sp>
    </p:spTree>
    <p:extLst>
      <p:ext uri="{BB962C8B-B14F-4D97-AF65-F5344CB8AC3E}">
        <p14:creationId xmlns:p14="http://schemas.microsoft.com/office/powerpoint/2010/main" val="16143532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AF8E03-4312-4613-C69A-2BE946B7C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9E3A100-8E70-5073-F9B9-5C4B55CC6BCC}"/>
              </a:ext>
            </a:extLst>
          </p:cNvPr>
          <p:cNvSpPr>
            <a:spLocks noGrp="1"/>
          </p:cNvSpPr>
          <p:nvPr>
            <p:ph type="body" idx="1"/>
          </p:nvPr>
        </p:nvSpPr>
        <p:spPr/>
        <p:txBody>
          <a:bodyPr/>
          <a:lstStyle/>
          <a:p>
            <a:r>
              <a:rPr lang="en-US" sz="2200" dirty="0"/>
              <a:t>Levels are ranged from 1 to 99.</a:t>
            </a:r>
          </a:p>
          <a:p>
            <a:r>
              <a:rPr lang="en-US" sz="2200" dirty="0"/>
              <a:t>Count of Achievements rewarded to player is ranging from 0 to 49.</a:t>
            </a:r>
          </a:p>
          <a:p>
            <a:r>
              <a:rPr lang="en-US" sz="2200" dirty="0"/>
              <a:t>Engagement Level is of 3 types, which are Low, Medium and High.</a:t>
            </a:r>
          </a:p>
          <a:p>
            <a:endParaRPr lang="en-US" dirty="0"/>
          </a:p>
          <a:p>
            <a:endParaRPr lang="en-IN" dirty="0"/>
          </a:p>
        </p:txBody>
      </p:sp>
      <p:sp>
        <p:nvSpPr>
          <p:cNvPr id="3" name="Title 2">
            <a:extLst>
              <a:ext uri="{FF2B5EF4-FFF2-40B4-BE49-F238E27FC236}">
                <a16:creationId xmlns:a16="http://schemas.microsoft.com/office/drawing/2014/main" id="{498EC2C1-B552-05B6-CE48-87C1C34AF214}"/>
              </a:ext>
            </a:extLst>
          </p:cNvPr>
          <p:cNvSpPr>
            <a:spLocks noGrp="1"/>
          </p:cNvSpPr>
          <p:nvPr>
            <p:ph type="title"/>
          </p:nvPr>
        </p:nvSpPr>
        <p:spPr>
          <a:xfrm>
            <a:off x="403197" y="0"/>
            <a:ext cx="10675200" cy="1747520"/>
          </a:xfrm>
        </p:spPr>
        <p:txBody>
          <a:bodyPr/>
          <a:lstStyle/>
          <a:p>
            <a:pPr algn="ctr"/>
            <a:r>
              <a:rPr lang="en-US" sz="4000" dirty="0"/>
              <a:t>Meta Data(2/2)</a:t>
            </a:r>
            <a:endParaRPr lang="en-IN" sz="4000" dirty="0"/>
          </a:p>
        </p:txBody>
      </p:sp>
    </p:spTree>
    <p:extLst>
      <p:ext uri="{BB962C8B-B14F-4D97-AF65-F5344CB8AC3E}">
        <p14:creationId xmlns:p14="http://schemas.microsoft.com/office/powerpoint/2010/main" val="4211036490"/>
      </p:ext>
    </p:extLst>
  </p:cSld>
  <p:clrMapOvr>
    <a:masterClrMapping/>
  </p:clrMapOvr>
</p:sld>
</file>

<file path=ppt/theme/theme1.xml><?xml version="1.0" encoding="utf-8"?>
<a:theme xmlns:a="http://schemas.openxmlformats.org/drawingml/2006/main" name="Tropic">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21817</TotalTime>
  <Words>3267</Words>
  <Application>Microsoft Office PowerPoint</Application>
  <PresentationFormat>Widescreen</PresentationFormat>
  <Paragraphs>400</Paragraphs>
  <Slides>75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75</vt:i4>
      </vt:variant>
    </vt:vector>
  </HeadingPairs>
  <TitlesOfParts>
    <vt:vector size="81" baseType="lpstr">
      <vt:lpstr>Arial</vt:lpstr>
      <vt:lpstr>Calibri</vt:lpstr>
      <vt:lpstr>Open Sans</vt:lpstr>
      <vt:lpstr>PT Sans Narrow</vt:lpstr>
      <vt:lpstr>Raleway</vt:lpstr>
      <vt:lpstr>Tropic</vt:lpstr>
      <vt:lpstr>Game Analytics: Behavior Patterns in Player Engagement and Progression</vt:lpstr>
      <vt:lpstr>Business Context</vt:lpstr>
      <vt:lpstr>Problem Statement</vt:lpstr>
      <vt:lpstr>Technology Stack</vt:lpstr>
      <vt:lpstr>Data Dictionary(1/3)</vt:lpstr>
      <vt:lpstr>Data Dictionary(2/3)</vt:lpstr>
      <vt:lpstr>Data Dictionary(3/3)</vt:lpstr>
      <vt:lpstr>Meta Data(1/2)</vt:lpstr>
      <vt:lpstr>Meta Data(2/2)</vt:lpstr>
      <vt:lpstr>Inconsistencies &amp; Discrepancies  in Data</vt:lpstr>
      <vt:lpstr>Data Cleaning &amp; Fixes  Applied</vt:lpstr>
      <vt:lpstr>Assumptions</vt:lpstr>
      <vt:lpstr>Possible Analysis</vt:lpstr>
      <vt:lpstr>KPI’s</vt:lpstr>
      <vt:lpstr>KPI’s</vt:lpstr>
      <vt:lpstr>KPI’s</vt:lpstr>
      <vt:lpstr>Player Level Dashboard(1/2)</vt:lpstr>
      <vt:lpstr>Player Level Dashboard (2/2)</vt:lpstr>
      <vt:lpstr>Cluster Level Dashboard(1/2)</vt:lpstr>
      <vt:lpstr>Cluster Level Dashboard(1/2)</vt:lpstr>
      <vt:lpstr>Stakeholder &amp; Recommendations </vt:lpstr>
      <vt:lpstr>KPI’s</vt:lpstr>
      <vt:lpstr>KPI’s</vt:lpstr>
      <vt:lpstr>KPI’s</vt:lpstr>
      <vt:lpstr>EDA</vt:lpstr>
      <vt:lpstr>Player’s Distribution by Gender Player’s Distribution by Location</vt:lpstr>
      <vt:lpstr>Player’s Distribution by Game Genre Player’s Distribution by Game Difficulty</vt:lpstr>
      <vt:lpstr>Player’s Distribution by Age Group Player’s Distribution by Trend</vt:lpstr>
      <vt:lpstr>Player’s Distribution by Spender and Non-Spender</vt:lpstr>
      <vt:lpstr>Gender wise Average Play Time Distribution Location wise Average Play Time </vt:lpstr>
      <vt:lpstr>Avg Play Time w.r.t Game Genre Avg Play Time w.r.t Game Difficulty</vt:lpstr>
      <vt:lpstr>Avg Play Time w.r.t Age Groups Avg Play Time Per Trend</vt:lpstr>
      <vt:lpstr>Avg Play Time w.r.t Spender and Non-Spender</vt:lpstr>
      <vt:lpstr>Avg Weekly Play Sessions w.r.t Gender Avg Play Sessions w.r.t location  </vt:lpstr>
      <vt:lpstr>Avg Play Session w.r.t Game Genre Avg Play Session w.r.t Game Difficulty</vt:lpstr>
      <vt:lpstr>Avg Play Session w.r.t Age Groups Avg Play Session Per Trend </vt:lpstr>
      <vt:lpstr>Avg Play Session w.r.t Spender and Non-Spender</vt:lpstr>
      <vt:lpstr>Player’s Average Level w.r.t Gender Player Level w.r.t Location</vt:lpstr>
      <vt:lpstr>Player Level w.r.t Game Genre Player Level w.r.t Game Difficulty</vt:lpstr>
      <vt:lpstr>Avg Player Level w.r.t Age Groups Avg Player Level per Trend</vt:lpstr>
      <vt:lpstr>Avg Player Level w.r.t Spender and Non-Spender</vt:lpstr>
      <vt:lpstr>Average Achievements Unlocked w.r.t Gender Average Achievements Unlocked w.r.t Location</vt:lpstr>
      <vt:lpstr>Average Achievements Unlocked w.r.t Game Genre Average Achievements Unlocked w.r.t Game Difficulty</vt:lpstr>
      <vt:lpstr>Average Achievements Unlocked w.r.t Age Groups Average Achievements Unlocked Per Trend</vt:lpstr>
      <vt:lpstr>Average Achievements Unlocked w.r.t Spender and Non-Spender</vt:lpstr>
      <vt:lpstr>Clusters</vt:lpstr>
      <vt:lpstr>Players Per Clusters</vt:lpstr>
      <vt:lpstr>Average Life Long Play Time Per Clusters</vt:lpstr>
      <vt:lpstr>Average Age per Cluster</vt:lpstr>
      <vt:lpstr>Average Player Level Per Cluster</vt:lpstr>
      <vt:lpstr>Average Weekly Play Time per Cluster</vt:lpstr>
      <vt:lpstr>Achievements Bagged Per Clusters</vt:lpstr>
      <vt:lpstr>Average Weekly Sessions Per Clusters</vt:lpstr>
      <vt:lpstr>Spender’s Count Per Clusters</vt:lpstr>
      <vt:lpstr>Net Trend per Clusters</vt:lpstr>
      <vt:lpstr>Cluster Analysis</vt:lpstr>
      <vt:lpstr>K1 Casual Achievers</vt:lpstr>
      <vt:lpstr>Casual Achievers</vt:lpstr>
      <vt:lpstr>Casual Achievers</vt:lpstr>
      <vt:lpstr>K2 Burnt-Out-Enthusiasts</vt:lpstr>
      <vt:lpstr>Burnt-Out-Enthusiasts</vt:lpstr>
      <vt:lpstr>Burnt-Out-Enthusiasts</vt:lpstr>
      <vt:lpstr>K3 Disengaged Explorers</vt:lpstr>
      <vt:lpstr>Disengaged Explorers</vt:lpstr>
      <vt:lpstr>Disengaged Explorers</vt:lpstr>
      <vt:lpstr>K4 Emerging Grinders</vt:lpstr>
      <vt:lpstr>Emerging Grinders</vt:lpstr>
      <vt:lpstr>Emerging Grinders</vt:lpstr>
      <vt:lpstr>K5 Balanced Casuals</vt:lpstr>
      <vt:lpstr>Balanced Casuals</vt:lpstr>
      <vt:lpstr>Balanced Casuals</vt:lpstr>
      <vt:lpstr>K6 Growing Explorers</vt:lpstr>
      <vt:lpstr>Growing Explorers</vt:lpstr>
      <vt:lpstr>Growing Explorers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oorja gund</dc:creator>
  <cp:lastModifiedBy>Piyush Chaudhary</cp:lastModifiedBy>
  <cp:revision>215</cp:revision>
  <dcterms:created xsi:type="dcterms:W3CDTF">2025-04-04T02:52:34Z</dcterms:created>
  <dcterms:modified xsi:type="dcterms:W3CDTF">2025-09-15T08:21:00Z</dcterms:modified>
</cp:coreProperties>
</file>

<file path=docProps/thumbnail.jpeg>
</file>